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slides/charts/chart1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68641b625c84bb2" /><Relationship Type="http://schemas.openxmlformats.org/officeDocument/2006/relationships/extended-properties" Target="/docProps/app.xml" Id="R833150ec19dd42da" /><Relationship Type="http://schemas.openxmlformats.org/officeDocument/2006/relationships/officeDocument" Target="/ppt/presentation.xml" Id="R6b8527725bc34b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fabdf4b044e13"/>
  </p:sldMasterIdLst>
  <p:notesMasterIdLst>
    <p:notesMasterId xmlns:r="http://schemas.openxmlformats.org/officeDocument/2006/relationships" r:id="Rfabf78d70a804015"/>
  </p:notesMasterIdLst>
  <p:sldIdLst>
    <p:sldId xmlns:r="http://schemas.openxmlformats.org/officeDocument/2006/relationships" id="256" r:id="R6307507a871f4a91"/>
    <p:sldId xmlns:r="http://schemas.openxmlformats.org/officeDocument/2006/relationships" id="257" r:id="Rb192908d0eff4221"/>
    <p:sldId xmlns:r="http://schemas.openxmlformats.org/officeDocument/2006/relationships" id="258" r:id="R9e18e79e532f43a9"/>
    <p:sldId xmlns:r="http://schemas.openxmlformats.org/officeDocument/2006/relationships" id="259" r:id="R01fa19a1d7014459"/>
    <p:sldId xmlns:r="http://schemas.openxmlformats.org/officeDocument/2006/relationships" id="260" r:id="Rb5acabe855a64d4e"/>
    <p:sldId xmlns:r="http://schemas.openxmlformats.org/officeDocument/2006/relationships" id="261" r:id="R8d707fcf89cb4b96"/>
    <p:sldId xmlns:r="http://schemas.openxmlformats.org/officeDocument/2006/relationships" id="262" r:id="R4ee561981a4c4e49"/>
    <p:sldId xmlns:r="http://schemas.openxmlformats.org/officeDocument/2006/relationships" id="263" r:id="R83d21050d8a045a8"/>
    <p:sldId xmlns:r="http://schemas.openxmlformats.org/officeDocument/2006/relationships" id="264" r:id="R9f1a74db542549c4"/>
    <p:sldId xmlns:r="http://schemas.openxmlformats.org/officeDocument/2006/relationships" id="265" r:id="R517f00af2f174c2a"/>
    <p:sldId xmlns:r="http://schemas.openxmlformats.org/officeDocument/2006/relationships" id="266" r:id="Rc56f87ae93b74cb8"/>
    <p:sldId xmlns:r="http://schemas.openxmlformats.org/officeDocument/2006/relationships" id="267" r:id="R2c92d698c73d45f2"/>
    <p:sldId xmlns:r="http://schemas.openxmlformats.org/officeDocument/2006/relationships" id="268" r:id="Rbf565d871f07488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a6d147f70264d8a" /><Relationship Type="http://schemas.openxmlformats.org/officeDocument/2006/relationships/slideMaster" Target="/ppt/slideMasters/slideMaster1.xml" Id="R81cfabdf4b044e13" /><Relationship Type="http://schemas.openxmlformats.org/officeDocument/2006/relationships/notesMaster" Target="/ppt/notesMasters/notesMaster1.xml" Id="Rfabf78d70a804015" /><Relationship Type="http://schemas.openxmlformats.org/officeDocument/2006/relationships/presProps" Target="/ppt/presProps.xml" Id="Rd97fb118e9df4c0f" /><Relationship Type="http://schemas.openxmlformats.org/officeDocument/2006/relationships/tableStyles" Target="/ppt/tableStyles.xml" Id="Rb7132cb1bff44402" /><Relationship Type="http://schemas.openxmlformats.org/officeDocument/2006/relationships/slide" Target="/ppt/slides/slide1.xml" Id="R6307507a871f4a91" /><Relationship Type="http://schemas.openxmlformats.org/officeDocument/2006/relationships/slide" Target="/ppt/slides/slide2.xml" Id="Rb192908d0eff4221" /><Relationship Type="http://schemas.openxmlformats.org/officeDocument/2006/relationships/slide" Target="/ppt/slides/slide3.xml" Id="R9e18e79e532f43a9" /><Relationship Type="http://schemas.openxmlformats.org/officeDocument/2006/relationships/slide" Target="/ppt/slides/slide4.xml" Id="R01fa19a1d7014459" /><Relationship Type="http://schemas.openxmlformats.org/officeDocument/2006/relationships/slide" Target="/ppt/slides/slide5.xml" Id="Rb5acabe855a64d4e" /><Relationship Type="http://schemas.openxmlformats.org/officeDocument/2006/relationships/slide" Target="/ppt/slides/slide6.xml" Id="R8d707fcf89cb4b96" /><Relationship Type="http://schemas.openxmlformats.org/officeDocument/2006/relationships/slide" Target="/ppt/slides/slide7.xml" Id="R4ee561981a4c4e49" /><Relationship Type="http://schemas.openxmlformats.org/officeDocument/2006/relationships/slide" Target="/ppt/slides/slide8.xml" Id="R83d21050d8a045a8" /><Relationship Type="http://schemas.openxmlformats.org/officeDocument/2006/relationships/slide" Target="/ppt/slides/slide9.xml" Id="R9f1a74db542549c4" /><Relationship Type="http://schemas.openxmlformats.org/officeDocument/2006/relationships/slide" Target="/ppt/slides/slide10.xml" Id="R517f00af2f174c2a" /><Relationship Type="http://schemas.openxmlformats.org/officeDocument/2006/relationships/slide" Target="/ppt/slides/slide11.xml" Id="Rc56f87ae93b74cb8" /><Relationship Type="http://schemas.openxmlformats.org/officeDocument/2006/relationships/slide" Target="/ppt/slides/slide12.xml" Id="R2c92d698c73d45f2" /><Relationship Type="http://schemas.openxmlformats.org/officeDocument/2006/relationships/slide" Target="/ppt/slides/slide13.xml" Id="Rbf565d871f07488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4708b7d882d4cf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0260b7fbbb847cb" /><Relationship Type="http://schemas.openxmlformats.org/officeDocument/2006/relationships/notesMaster" Target="/ppt/notesMasters/notesMaster1.xml" Id="Rf998cdd31ca942c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00bb0fc66aa4947" /><Relationship Type="http://schemas.openxmlformats.org/officeDocument/2006/relationships/notesMaster" Target="/ppt/notesMasters/notesMaster1.xml" Id="R3f5e18af5f104d9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89208db0eea40db" /><Relationship Type="http://schemas.openxmlformats.org/officeDocument/2006/relationships/notesMaster" Target="/ppt/notesMasters/notesMaster1.xml" Id="R59d8cb604a1e4fe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fb112ea88584d20" /><Relationship Type="http://schemas.openxmlformats.org/officeDocument/2006/relationships/notesMaster" Target="/ppt/notesMasters/notesMaster1.xml" Id="R8a70ea4c01f24c2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12885cc348048ce" /><Relationship Type="http://schemas.openxmlformats.org/officeDocument/2006/relationships/notesMaster" Target="/ppt/notesMasters/notesMaster1.xml" Id="R90dfed2dceba4c8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8b891ba050f4f29" /><Relationship Type="http://schemas.openxmlformats.org/officeDocument/2006/relationships/notesMaster" Target="/ppt/notesMasters/notesMaster1.xml" Id="R38b0f334b4f8486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1e62c6b57bc4cf5" /><Relationship Type="http://schemas.openxmlformats.org/officeDocument/2006/relationships/notesMaster" Target="/ppt/notesMasters/notesMaster1.xml" Id="R672870dc11b7466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c47ea0215be4b49" /><Relationship Type="http://schemas.openxmlformats.org/officeDocument/2006/relationships/notesMaster" Target="/ppt/notesMasters/notesMaster1.xml" Id="Rf90782b099264be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ab0086f04d94e04" /><Relationship Type="http://schemas.openxmlformats.org/officeDocument/2006/relationships/notesMaster" Target="/ppt/notesMasters/notesMaster1.xml" Id="R138077c8f74446d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0be7ef40d8f4d8e" /><Relationship Type="http://schemas.openxmlformats.org/officeDocument/2006/relationships/notesMaster" Target="/ppt/notesMasters/notesMaster1.xml" Id="R58d57ae075344d7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a09e9ec7c194aef" /><Relationship Type="http://schemas.openxmlformats.org/officeDocument/2006/relationships/notesMaster" Target="/ppt/notesMasters/notesMaster1.xml" Id="R8ba6d7ee4ea74d1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9dc5c600fbd4664" /><Relationship Type="http://schemas.openxmlformats.org/officeDocument/2006/relationships/notesMaster" Target="/ppt/notesMasters/notesMaster1.xml" Id="Rd6731f960aa946f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93a9cd201d747c5" /><Relationship Type="http://schemas.openxmlformats.org/officeDocument/2006/relationships/notesMaster" Target="/ppt/notesMasters/notesMaster1.xml" Id="R43761a7b0bd44b6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Replace the client name, reporting period, and scope. Keep the fictional-sample label until all demonstration values have been replaced.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cost-per-lead calculations are spend divided by platform-reported leads. Do not imply booked-patient revenue unless the reporting workflow contains a verified downstream match.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Record the hypothesis before the test, choose one primary metric, and state what decision the result supports. Small samples and changing platform distribution limit certainty.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Assign one owner and one due date to each action. A success signal is a pre-agreed evaluation threshold, not a promised outcome. Replace all sample owners, dates, and thresholds.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Definitions worksheet to customize the source system and calculation for each client. Do not compare metrics whose platforms or definitions differ without a clear caveat.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Lead with the conclusion, then explain the evidence. Do not combine paid and organic totals. The contact-action gap is one below the target of 15.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Confirm the client objective at the beginning of the reporting period. Treat organic social as an active-presence, discovery, consideration, community, and learning channel. Use the paid section for predictable distribution and lead generation.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distinguish controllable delivery from outcome metrics. The unresolved community item carried into August and should be explained in the client conversation.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scorecard contains only decision-relevant measures. Organic reach is platform-reported. Engaged sessions and contact actions are analytics-based and directional. Paid lead quality must be reconciled with the client’s CRM or booking system.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trend values are fictional sample data. Keep the source system consistent across periods. Platform reach definitions and deduplication methods can differ, so avoid summing unlike sources.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each analytics event before reporting. Tracked contact actions may include a form submission, call click, or booking click from tagged social traffic. Explain gaps rather than filling them with assumptions.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per-reach rates when post distribution varies. Avoid presenting a trust score. The listed validation behaviors are proxies that require qualitative interpretation.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Document the classification method for sentiment and response time. Manual tags are directional. Escalate regulated, clinical, legal, or safety questions rather than drafting a public response without client approval.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Fictional Northstar Dental sample values created for template demonstration; no external source.</a:t>
            </a:r>
          </a:p>
          <a:p xmlns:a="http://schemas.openxmlformats.org/drawingml/2006/main">
            <a:r>
              <a:t>- Apaya reporting framework and metric caveats;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5ac7aa4dc4b3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740462f1b7e4fa1" /><Relationship Type="http://schemas.openxmlformats.org/officeDocument/2006/relationships/slideLayout" Target="/ppt/slideLayouts/slideLayout1.xml" Id="R1588ff251de3444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8ff251de3444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bf194038e4b8b" /><Relationship Type="http://schemas.openxmlformats.org/officeDocument/2006/relationships/image" Target="/ppt/media/image.png" Id="Rdc6a25f3286c4d26" /><Relationship Type="http://schemas.openxmlformats.org/officeDocument/2006/relationships/notesSlide" Target="/ppt/notesSlides/notesSlide1.xml" Id="Rade9674d972940a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a8ad7044f4dc7" /><Relationship Type="http://schemas.openxmlformats.org/officeDocument/2006/relationships/image" Target="/ppt/media/image10.png" Id="R222d280351d947ae" /><Relationship Type="http://schemas.openxmlformats.org/officeDocument/2006/relationships/notesSlide" Target="/ppt/notesSlides/notesSlide10.xml" Id="Rc018d1fe65dd422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0fbc0f864432d" /><Relationship Type="http://schemas.openxmlformats.org/officeDocument/2006/relationships/image" Target="/ppt/media/image11.png" Id="Rad3779c3d3a54449" /><Relationship Type="http://schemas.openxmlformats.org/officeDocument/2006/relationships/notesSlide" Target="/ppt/notesSlides/notesSlide11.xml" Id="R1cd4c299170d498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7b14dc8b64c8d" /><Relationship Type="http://schemas.openxmlformats.org/officeDocument/2006/relationships/image" Target="/ppt/media/image12.png" Id="Ra1d6596171aa4ca0" /><Relationship Type="http://schemas.openxmlformats.org/officeDocument/2006/relationships/notesSlide" Target="/ppt/notesSlides/notesSlide12.xml" Id="Re5fc4c2526194ce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439f0d5e34126" /><Relationship Type="http://schemas.openxmlformats.org/officeDocument/2006/relationships/image" Target="/ppt/media/image13.png" Id="Rcf4c317261124f5b" /><Relationship Type="http://schemas.openxmlformats.org/officeDocument/2006/relationships/notesSlide" Target="/ppt/notesSlides/notesSlide13.xml" Id="Rb38a5a5e9e4b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0a4bbed874acd" /><Relationship Type="http://schemas.openxmlformats.org/officeDocument/2006/relationships/image" Target="/ppt/media/image2.png" Id="Rd9263222121d4b27" /><Relationship Type="http://schemas.openxmlformats.org/officeDocument/2006/relationships/notesSlide" Target="/ppt/notesSlides/notesSlide2.xml" Id="R19e81f0e6f7d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3c6311e348b1" /><Relationship Type="http://schemas.openxmlformats.org/officeDocument/2006/relationships/image" Target="/ppt/media/image3.png" Id="R143860c8d7504c8c" /><Relationship Type="http://schemas.openxmlformats.org/officeDocument/2006/relationships/notesSlide" Target="/ppt/notesSlides/notesSlide3.xml" Id="R8b02c73e477d4c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b389c25be4b01" /><Relationship Type="http://schemas.openxmlformats.org/officeDocument/2006/relationships/image" Target="/ppt/media/image4.png" Id="R39078306147c4885" /><Relationship Type="http://schemas.openxmlformats.org/officeDocument/2006/relationships/notesSlide" Target="/ppt/notesSlides/notesSlide4.xml" Id="R9777bbe4984f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88597a69449f8" /><Relationship Type="http://schemas.openxmlformats.org/officeDocument/2006/relationships/image" Target="/ppt/media/image5.png" Id="R47b51ecc68bd4ff5" /><Relationship Type="http://schemas.openxmlformats.org/officeDocument/2006/relationships/notesSlide" Target="/ppt/notesSlides/notesSlide5.xml" Id="Rb894856daa7d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3d889bf494fed" /><Relationship Type="http://schemas.openxmlformats.org/officeDocument/2006/relationships/image" Target="/ppt/media/image6.png" Id="Re2d2547404874af8" /><Relationship Type="http://schemas.openxmlformats.org/officeDocument/2006/relationships/chart" Target="/ppt/slides/charts/chart1.xml" Id="R8957e893b4854d54" /><Relationship Type="http://schemas.openxmlformats.org/officeDocument/2006/relationships/notesSlide" Target="/ppt/notesSlides/notesSlide6.xml" Id="R84241b05ee7640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71d60f22b4dc3" /><Relationship Type="http://schemas.openxmlformats.org/officeDocument/2006/relationships/image" Target="/ppt/media/image7.png" Id="R0af39105d97d4204" /><Relationship Type="http://schemas.openxmlformats.org/officeDocument/2006/relationships/notesSlide" Target="/ppt/notesSlides/notesSlide7.xml" Id="R2994519204e14e0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3bc27baa84b74" /><Relationship Type="http://schemas.openxmlformats.org/officeDocument/2006/relationships/image" Target="/ppt/media/image8.png" Id="R12dabe26d02f4a1f" /><Relationship Type="http://schemas.openxmlformats.org/officeDocument/2006/relationships/notesSlide" Target="/ppt/notesSlides/notesSlide8.xml" Id="R1597a0b4d815498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849e8166a482b" /><Relationship Type="http://schemas.openxmlformats.org/officeDocument/2006/relationships/image" Target="/ppt/media/image9.png" Id="R8d115806f99e4a2d" /><Relationship Type="http://schemas.openxmlformats.org/officeDocument/2006/relationships/notesSlide" Target="/ppt/notesSlides/notesSlide9.xml" Id="Rb29237cb59c04673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ser>
          <c:idx val="0"/>
          <c:order val="0"/>
          <c:tx>
            <c:v>Organic reach</c:v>
          </c:tx>
          <c:spPr>
            <a:ln xmlns:a="http://schemas.openxmlformats.org/drawingml/2006/main" w="38100">
              <a:solidFill>
                <a:srgbClr val="A100FF"/>
              </a:solidFill>
              <a:prstDash val="solid"/>
            </a:ln>
          </c:spPr>
          <c:marker>
            <c:symbol val="circle"/>
            <c:size val="8"/>
            <c:spPr>
              <a:solidFill xmlns:a="http://schemas.openxmlformats.org/drawingml/2006/main">
                <a:srgbClr val="A100FF"/>
              </a:solidFill>
            </c:spPr>
          </c:marker>
          <c:cat>
            <c:strLit>
              <c:ptCount val="6"/>
              <c:pt idx="0">
                <c:v>Feb</c:v>
              </c:pt>
              <c:pt idx="1">
                <c:v>Mar</c:v>
              </c:pt>
              <c:pt idx="2">
                <c:v>Apr</c:v>
              </c:pt>
              <c:pt idx="3">
                <c:v>May</c:v>
              </c:pt>
              <c:pt idx="4">
                <c:v>Jun</c:v>
              </c:pt>
              <c:pt idx="5">
                <c:v>Jul</c:v>
              </c:pt>
            </c:strLit>
          </c:cat>
          <c:val>
            <c:numLit>
              <c:formatCode>0"K"</c:formatCode>
              <c:ptCount val="6"/>
              <c:pt idx="0">
                <c:v>33.4</c:v>
              </c:pt>
              <c:pt idx="1">
                <c:v>35.8</c:v>
              </c:pt>
              <c:pt idx="2">
                <c:v>38.2</c:v>
              </c:pt>
              <c:pt idx="3">
                <c:v>39.6</c:v>
              </c:pt>
              <c:pt idx="4">
                <c:v>41.8</c:v>
              </c:pt>
              <c:pt idx="5">
                <c:v>47.6</c:v>
              </c:pt>
            </c:numLit>
          </c:val>
        </c:ser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BD5E1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475569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55"/>
          <c:min val="0"/>
        </c:scaling>
        <c:delete val="0"/>
        <c:axPos val="l"/>
        <c:majorGridlines>
          <c:spPr>
            <a:ln xmlns:a="http://schemas.openxmlformats.org/drawingml/2006/main" w="9525">
              <a:solidFill>
                <a:srgbClr val="E2E8F0"/>
              </a:solidFill>
              <a:prstDash val="solid"/>
            </a:ln>
          </c:spPr>
        </c:majorGridlines>
        <c:numFmt formatCode="0&quot;K&quot;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475569"/>
                </a:solidFill>
              </a:defRPr>
            </a:pPr>
          </a:p>
        </c:txPr>
        <c:crossAx val="48650112"/>
        <c:crossBetween val="between"/>
        <c:majorUnit val="10"/>
      </c:valAx>
      <c:spPr>
        <a:solidFill xmlns:a="http://schemas.openxmlformats.org/drawingml/2006/main">
          <a:srgbClr val="F1F5F9"/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F1F5F9"/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924382F-68ED-4992-9DCF-27DBEC530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6a25f3286c4d26"/>
          <a:stretch xmlns:a="http://schemas.openxmlformats.org/drawingml/2006/main"/>
        </p:blipFill>
        <p:spPr>
          <a:xfrm xmlns:a="http://schemas.openxmlformats.org/drawingml/2006/main">
            <a:off x="723900" y="457200"/>
            <a:ext cx="1257300" cy="314325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3A131A-1066-41AC-80DB-9B2DFF8B7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100FF"/>
                </a:solidFill>
              </a:defRPr>
            </a:pPr>
            <a:r>
              <a:rPr sz="1125" b="1">
                <a:solidFill>
                  <a:srgbClr val="A100FF"/>
                </a:solidFill>
              </a:rPr>
              <a:t>CLIENT SOCIAL MEDIA REPORT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33A341-5F12-40CB-BAF4-4DB117F5E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95450"/>
            <a:ext cx="5048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0F172A"/>
                </a:solidFill>
              </a:defRPr>
            </a:pPr>
            <a:r>
              <a:rPr sz="4650" b="1">
                <a:solidFill>
                  <a:srgbClr val="0F172A"/>
                </a:solidFill>
              </a:rPr>
              <a:t>Northstar</a:t>
            </a:r>
          </a:p>
          <a:p xmlns:a="http://schemas.openxmlformats.org/drawingml/2006/main">
            <a:pPr algn="l">
              <a:defRPr sz="4650" b="1">
                <a:solidFill>
                  <a:srgbClr val="0F172A"/>
                </a:solidFill>
              </a:defRPr>
            </a:pPr>
            <a:r>
              <a:rPr sz="4650" b="1">
                <a:solidFill>
                  <a:srgbClr val="0F172A"/>
                </a:solidFill>
              </a:rPr>
              <a:t>Dental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28C714-51E7-4CC5-86B3-3B22F0C84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3375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E293B"/>
                </a:solidFill>
              </a:defRPr>
            </a:pPr>
            <a:r>
              <a:rPr sz="2250" b="1">
                <a:solidFill>
                  <a:srgbClr val="1E293B"/>
                </a:solidFill>
              </a:rPr>
              <a:t>July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A06E1F-E0E6-43BE-9610-9635DFF11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29075"/>
            <a:ext cx="476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475569"/>
                </a:solidFill>
              </a:defRPr>
            </a:pPr>
            <a:r>
              <a:rPr sz="1500" b="0">
                <a:solidFill>
                  <a:srgbClr val="475569"/>
                </a:solidFill>
              </a:rPr>
              <a:t>A decision-ready view of organic presence, discovery, consideration, community, and paid acquisition.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CD8089-C9A2-4351-ACBF-DD6FCB626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0"/>
            <a:ext cx="57626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D32BBC4-6994-4BE9-BEF8-E14F64A6C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933450"/>
            <a:ext cx="1066800" cy="1066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C709F2-D576-4040-BD00-06B0E5AC6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4495800"/>
            <a:ext cx="1485900" cy="1485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79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5A98D8-EC01-4EBF-B2AE-D9D597DAC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247900"/>
            <a:ext cx="3600450" cy="2038350"/>
          </a:xfrm>
          <a:prstGeom xmlns:a="http://schemas.openxmlformats.org/drawingml/2006/main" prst="roundRect">
            <a:avLst>
              <a:gd name="adj" fmla="val 1121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761B83-DBD2-467F-AD9D-403FC2B77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581275"/>
            <a:ext cx="30480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F172A"/>
                </a:solidFill>
              </a:defRPr>
            </a:pPr>
            <a:r>
              <a:rPr sz="2550" b="1">
                <a:solidFill>
                  <a:srgbClr val="0F172A"/>
                </a:solidFill>
              </a:rPr>
              <a:t>REPORTING</a:t>
            </a:r>
          </a:p>
          <a:p xmlns:a="http://schemas.openxmlformats.org/drawingml/2006/main">
            <a:pPr algn="l">
              <a:defRPr sz="2550" b="1">
                <a:solidFill>
                  <a:srgbClr val="0F172A"/>
                </a:solidFill>
              </a:defRPr>
            </a:pPr>
            <a:r>
              <a:rPr sz="2550" b="1">
                <a:solidFill>
                  <a:srgbClr val="0F172A"/>
                </a:solidFill>
              </a:rPr>
              <a:t>THAT ENDS</a:t>
            </a:r>
          </a:p>
          <a:p xmlns:a="http://schemas.openxmlformats.org/drawingml/2006/main">
            <a:pPr algn="l">
              <a:defRPr sz="2550" b="1">
                <a:solidFill>
                  <a:srgbClr val="0F172A"/>
                </a:solidFill>
              </a:defRPr>
            </a:pPr>
            <a:r>
              <a:rPr sz="2550" b="1">
                <a:solidFill>
                  <a:srgbClr val="0F172A"/>
                </a:solidFill>
              </a:rPr>
              <a:t>IN A DECISION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90B2BE-9C46-400D-A01D-F9C90F29A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724525"/>
            <a:ext cx="4591050" cy="400050"/>
          </a:xfrm>
          <a:prstGeom xmlns:a="http://schemas.openxmlformats.org/drawingml/2006/main" prst="roundRect">
            <a:avLst>
              <a:gd name="adj" fmla="val 47619"/>
            </a:avLst>
          </a:prstGeom>
          <a:solidFill xmlns:a="http://schemas.openxmlformats.org/drawingml/2006/main">
            <a:srgbClr val="0F17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B4FA33-F598-4175-90F4-7953B78AB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5829300"/>
            <a:ext cx="422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FICTIONAL SAMPLE • TEMPLATE DEMONSTRATION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62209E-0D5A-46BD-990E-BE602C79B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1985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70415332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D2AFB41-3652-4CF3-80DC-801744A25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555AAD-925A-49EE-B567-B29D0D712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PAID SOCIAL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C1C800-5C12-441B-9160-334206469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Acquisition performance reported on its own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A2366E-9EE4-4128-BAFD-4E39EEA65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Paid distribution is not combined with organic reach or engagement.</a:t>
            </a:r>
          </a:p>
        </p:txBody>
      </p:sp>
      <p:pic>
        <p:nvPicPr>
          <p:cNvPr id="5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2d280351d947ae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7C1749-99D2-4AC5-9A75-D6B09B50A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B165584-8C2A-42FC-B8A1-E2CF1436D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4A94C8-498E-4C83-81B5-A78326977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017AA2-DEF0-415A-976D-30AE768A6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10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D4DDF9-910F-4BEB-B3D6-9A107C04E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14500"/>
            <a:ext cx="10229850" cy="990600"/>
          </a:xfrm>
          <a:prstGeom xmlns:a="http://schemas.openxmlformats.org/drawingml/2006/main" prst="roundRect">
            <a:avLst>
              <a:gd name="adj" fmla="val 17308"/>
            </a:avLst>
          </a:prstGeom>
          <a:solidFill xmlns:a="http://schemas.openxmlformats.org/drawingml/2006/main">
            <a:srgbClr val="0F17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77FA4C-97BE-4476-B82C-B64EE6604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95475"/>
            <a:ext cx="163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$1,250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CED587-8BB7-4D2A-9022-97F86EBBD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32410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BD5E1"/>
                </a:solidFill>
              </a:defRPr>
            </a:pPr>
            <a:r>
              <a:rPr sz="900" b="1">
                <a:solidFill>
                  <a:srgbClr val="CBD5E1"/>
                </a:solidFill>
              </a:rPr>
              <a:t>SPEND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9FE6CB-45B8-4452-A4CD-3957F17B7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895475"/>
            <a:ext cx="163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28,400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9AAC7F-0D7E-4A59-88CD-E38158AE5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32410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BD5E1"/>
                </a:solidFill>
              </a:defRPr>
            </a:pPr>
            <a:r>
              <a:rPr sz="900" b="1">
                <a:solidFill>
                  <a:srgbClr val="CBD5E1"/>
                </a:solidFill>
              </a:rPr>
              <a:t>PAID REACH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C5ABA1-4A2F-4885-9E5C-DBEAA38B1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1895475"/>
            <a:ext cx="163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210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AFFCAFD-7A51-4B66-9A07-3EF1230E9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32410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BD5E1"/>
                </a:solidFill>
              </a:defRPr>
            </a:pPr>
            <a:r>
              <a:rPr sz="900" b="1">
                <a:solidFill>
                  <a:srgbClr val="CBD5E1"/>
                </a:solidFill>
              </a:rPr>
              <a:t>LINK CLICKS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D14713-0219-4BED-8869-2989F88E3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1895475"/>
            <a:ext cx="163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19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596A32-8D18-4693-B73E-B32A05A4D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32410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BD5E1"/>
                </a:solidFill>
              </a:defRPr>
            </a:pPr>
            <a:r>
              <a:rPr sz="900" b="1">
                <a:solidFill>
                  <a:srgbClr val="CBD5E1"/>
                </a:solidFill>
              </a:rPr>
              <a:t>LEADS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CCEF5E-BED5-4A08-BD9E-733817448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1895475"/>
            <a:ext cx="1638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ACC15"/>
                </a:solidFill>
              </a:defRPr>
            </a:pPr>
            <a:r>
              <a:rPr sz="2025" b="1">
                <a:solidFill>
                  <a:srgbClr val="FACC15"/>
                </a:solidFill>
              </a:rPr>
              <a:t>$65.79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A53921-9F37-417E-8794-54A989664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324100"/>
            <a:ext cx="1638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BD5E1"/>
                </a:solidFill>
              </a:defRPr>
            </a:pPr>
            <a:r>
              <a:rPr sz="900" b="1">
                <a:solidFill>
                  <a:srgbClr val="CBD5E1"/>
                </a:solidFill>
              </a:rPr>
              <a:t>COST / LEAD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4CAF81-26EA-4388-A679-B89417F6B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38475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CAMPAIGN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B7419E7-2CA7-451D-B964-41E2463FB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38475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SPEND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09AFDED-60EC-4CB9-92B6-C7AD271AE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038475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REACH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DEE43C0-7494-4486-9D1C-DF1D236AF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38475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CLICKS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38939CB-A66D-4625-B513-FDADB47E0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038475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LEADS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9F0ED77-0B81-48A0-938A-06E04C0B4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038475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CPL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8F18BF9-7B94-4DEF-91F5-796A9312F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33750"/>
            <a:ext cx="10229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D211D2A-2E8A-4F90-8217-9D1F2D27C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576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2A"/>
                </a:solidFill>
              </a:defRPr>
            </a:pPr>
            <a:r>
              <a:rPr sz="1500" b="1">
                <a:solidFill>
                  <a:srgbClr val="0F172A"/>
                </a:solidFill>
              </a:rPr>
              <a:t>New Patient Education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E3E147E-6E69-45B6-A584-496F818DD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6576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$750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9EED9CE-B31F-42FF-B978-C77E33552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6576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17,600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8B66804-4BE5-4A1E-ABD6-5019D8529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576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132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16E2DFF-4557-4A16-953D-0B6A867E1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6576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12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3D0828E-EB6C-4157-931C-98DC16CC4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65760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$62.50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FDDB207-B12D-4456-B2A8-0B34CBA1D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3600450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7DAEA8A-0121-4EB9-AEF2-208E863BE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364807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5803D"/>
                </a:solidFill>
              </a:defRPr>
            </a:pPr>
            <a:r>
              <a:rPr sz="1050" b="1">
                <a:solidFill>
                  <a:srgbClr val="15803D"/>
                </a:solidFill>
              </a:rPr>
              <a:t>Efficient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F4B4A04-4AD3-4C3D-9C12-68281E5F2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0671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CPL below $70 target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F409286-947F-4AA3-9194-81F8C5080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24350"/>
            <a:ext cx="10229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2926E7A-FE18-48A2-9AA3-9828BAB83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291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2A"/>
                </a:solidFill>
              </a:defRPr>
            </a:pPr>
            <a:r>
              <a:rPr sz="1500" b="1">
                <a:solidFill>
                  <a:srgbClr val="0F172A"/>
                </a:solidFill>
              </a:rPr>
              <a:t>Family Checkup Awareness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3CF08A7-C613-4332-BF31-66947F302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629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$500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EA932F4-188F-4A0A-A61A-40A689735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4629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10,800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F50672C-D96A-405F-8373-09DB0B76F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629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78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31E2CD4-05F3-4270-B86B-134AA06BA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4629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7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92F85BD-82F3-4DE2-905D-ABE326746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4629150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$71.43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FDE46B5-D1B8-441A-8D28-6D692C0B7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572000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EF3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9437941E-7DFB-4C03-9403-7313C17FE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61962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B45309"/>
                </a:solidFill>
              </a:defRPr>
            </a:pPr>
            <a:r>
              <a:rPr sz="1050" b="1">
                <a:solidFill>
                  <a:srgbClr val="B45309"/>
                </a:solidFill>
              </a:rPr>
              <a:t>Watch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A41FBE3-AF2F-4421-A889-AF3B2157D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0387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CPL above $70 target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438B979-9E40-4E1C-8912-F182B613C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95900"/>
            <a:ext cx="10229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EB43163-8988-4071-8DD1-B11821D28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91175"/>
            <a:ext cx="10229850" cy="485775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6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C1943A9-4497-493E-BF84-BE165B3F5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15000"/>
            <a:ext cx="9848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475569"/>
                </a:solidFill>
              </a:defRPr>
            </a:pPr>
            <a:r>
              <a:rPr sz="1125" b="1">
                <a:solidFill>
                  <a:srgbClr val="475569"/>
                </a:solidFill>
              </a:rPr>
              <a:t>Quality check: a platform lead is not the same as a booked or retained patient. Reconcile with the client’s CRM or booking data.</a:t>
            </a:r>
          </a:p>
        </p:txBody>
      </p:sp>
    </p:spTree>
    <p:extLst>
      <p:ext uri="{BB962C8B-B14F-4D97-AF65-F5344CB8AC3E}">
        <p14:creationId xmlns:p14="http://schemas.microsoft.com/office/powerpoint/2010/main" val="121083076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D4934DC-C369-4FEB-99E3-68F0C0E9F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03D405-7E12-407F-867A-D15F41AF9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EXPERIMENTS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61388E-A36A-46E5-8451-543A400A4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What we learned and what changes next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9C8F86-502D-4C5B-8C3F-91C736353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A report earns its keep when it improves the next month’s work.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3779c3d3a54449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B0936E-0C37-47E5-A652-2849D013E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ADD7D5-49FB-4533-8BD4-F6CACC831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6666E7-ACCE-4817-9C05-431278EE4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3F350A-338A-4CB2-93AA-98D9AD09A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11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2B9FC9-E318-4485-9048-FC8680F84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33550"/>
            <a:ext cx="102298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85406D-5B1D-4F8D-8D39-B2BD97844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33550"/>
            <a:ext cx="9525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8405DC-2211-4460-887D-5B0F2DA6D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904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TEST 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918F32-C258-4381-A930-08C0F87BB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1907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F172A"/>
                </a:solidFill>
              </a:defRPr>
            </a:pPr>
            <a:r>
              <a:rPr sz="1575" b="1">
                <a:solidFill>
                  <a:srgbClr val="0F172A"/>
                </a:solidFill>
              </a:rPr>
              <a:t>Education vs promotion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5AEBB9-C121-42CA-B3E4-A65D685DF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92405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SAVES PER 1K REACH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963826-1B4D-41C5-9CB5-29EEC88B8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1812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15.9 vs 4.8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5790C4-AD96-4517-A5DB-BF0B43DD2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19240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DECISION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510107-840A-46C5-BADC-BA026CE31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2181225"/>
            <a:ext cx="38671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E293B"/>
                </a:solidFill>
              </a:defRPr>
            </a:pPr>
            <a:r>
              <a:rPr sz="1275" b="1">
                <a:solidFill>
                  <a:srgbClr val="1E293B"/>
                </a:solidFill>
              </a:rPr>
              <a:t>Keep education as the lead content type.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0F07933-8FCE-4FCE-A878-10D6F786B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48000"/>
            <a:ext cx="102298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301899E-B155-4042-BFAD-192630648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48000"/>
            <a:ext cx="9525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8B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3882F5-0313-473E-AB96-6B523235C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38500"/>
            <a:ext cx="904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TEST 02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A8179CE-74D7-4807-AD8E-AFA1780D6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50520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F172A"/>
                </a:solidFill>
              </a:defRPr>
            </a:pPr>
            <a:r>
              <a:rPr sz="1575" b="1">
                <a:solidFill>
                  <a:srgbClr val="0F172A"/>
                </a:solidFill>
              </a:rPr>
              <a:t>Strong hook vs no hook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08356F-185C-4B63-A5B0-0E42921C8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2385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3-SECOND VIEW RATE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DFDFB8E-23FE-441A-8935-497D688AF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49567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31% vs 22%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3D23FD-D67C-4418-A5D7-1BDCA9779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23850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DECISION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74E2DB9-DE79-4D5F-99FC-04E9CB87C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3495675"/>
            <a:ext cx="38671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E293B"/>
                </a:solidFill>
              </a:defRPr>
            </a:pPr>
            <a:r>
              <a:rPr sz="1275" b="1">
                <a:solidFill>
                  <a:srgbClr val="1E293B"/>
                </a:solidFill>
              </a:rPr>
              <a:t>Open staff videos with a clear patient question.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17A1A71-1B63-476F-B848-1C953DC43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62450"/>
            <a:ext cx="102298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8203A87-BFCC-4F43-A036-95C6C2452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62450"/>
            <a:ext cx="95250" cy="10668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0E50FBF-D949-46BC-B165-AA37D245D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552950"/>
            <a:ext cx="9048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TEST 03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E84245E-8863-40C4-94FE-F911FC03B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19650"/>
            <a:ext cx="266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F172A"/>
                </a:solidFill>
              </a:defRPr>
            </a:pPr>
            <a:r>
              <a:rPr sz="1575" b="1">
                <a:solidFill>
                  <a:srgbClr val="0F172A"/>
                </a:solidFill>
              </a:rPr>
              <a:t>Local FAQ vs generic link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4BAC8F2-236C-4B82-9B53-8CE1D3B8A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55295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ORGANIC CLICK RATE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26BD28D-3623-4AA1-A975-91718B00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810125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F172A"/>
                </a:solidFill>
              </a:defRPr>
            </a:pPr>
            <a:r>
              <a:rPr sz="1800" b="1">
                <a:solidFill>
                  <a:srgbClr val="0F172A"/>
                </a:solidFill>
              </a:rPr>
              <a:t>0.68% vs 0.39%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C243C99-EDA6-4569-9A1C-DD56D8899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552950"/>
            <a:ext cx="1047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DECISION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4FC3350-5092-4636-8EAC-A6599D84B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810125"/>
            <a:ext cx="38671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E293B"/>
                </a:solidFill>
              </a:defRPr>
            </a:pPr>
            <a:r>
              <a:rPr sz="1275" b="1">
                <a:solidFill>
                  <a:srgbClr val="1E293B"/>
                </a:solidFill>
              </a:rPr>
              <a:t>Build the next series around appointment questions.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AD61B69-27A1-4F25-8B6E-D08856BF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38825"/>
            <a:ext cx="10229850" cy="323850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5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7A4047B-555C-4AB1-881A-C5553EA4B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905500"/>
            <a:ext cx="9886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B00B3"/>
                </a:solidFill>
              </a:defRPr>
            </a:pPr>
            <a:r>
              <a:rPr sz="1050" b="1">
                <a:solidFill>
                  <a:srgbClr val="6B00B3"/>
                </a:solidFill>
              </a:rPr>
              <a:t>Treat small creative tests as directional. Repeat promising results before calling them a durable pattern.</a:t>
            </a:r>
          </a:p>
        </p:txBody>
      </p:sp>
    </p:spTree>
    <p:extLst>
      <p:ext uri="{BB962C8B-B14F-4D97-AF65-F5344CB8AC3E}">
        <p14:creationId xmlns:p14="http://schemas.microsoft.com/office/powerpoint/2010/main" val="23045082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434D212-9267-467F-AF53-BFEC44062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EF9719-11F3-40E0-8E25-B22CE5B11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AUGUST ACTION PLAN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2753B9A-921D-4107-A3A0-8E980488F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Three accountable moves for August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7508F7-5AB2-4506-A361-F68354777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The report closes with decisions and accountable next steps.</a:t>
            </a:r>
          </a:p>
        </p:txBody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d6596171aa4ca0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577E2C-1BEE-41D9-A3BA-5D2A8226B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98424D-FB40-418B-BBD4-8DC1CB291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93C2C6B-F2A5-44F8-AF81-5876FFB3A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2F54B6-BB2C-4005-97CB-106999B83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12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E9E297-E558-4B26-8D7A-5C2758752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383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5A0CE8-BF54-4640-8DD7-C6AD1E55C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002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7C5FF8-2E51-4CD7-BBD4-8444AA166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762125"/>
            <a:ext cx="5676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172A"/>
                </a:solidFill>
              </a:defRPr>
            </a:pPr>
            <a:r>
              <a:rPr sz="1650" b="1">
                <a:solidFill>
                  <a:srgbClr val="0F172A"/>
                </a:solidFill>
              </a:rPr>
              <a:t>Launch a three-post patient education video pilot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F66089-F652-46D5-82D4-3D341CC1B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9077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4748B"/>
                </a:solidFill>
              </a:defRPr>
            </a:pPr>
            <a:r>
              <a:rPr sz="1050" b="1">
                <a:solidFill>
                  <a:srgbClr val="64748B"/>
                </a:solidFill>
              </a:rPr>
              <a:t>OWNER  Content lead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F9779F-D0A9-4E27-90B1-839B4152B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762125"/>
            <a:ext cx="1352550" cy="8001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F17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B302A3-22D5-40B0-8223-50452630A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8595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BD5E1"/>
                </a:solidFill>
              </a:defRPr>
            </a:pPr>
            <a:r>
              <a:rPr sz="900" b="1">
                <a:solidFill>
                  <a:srgbClr val="CBD5E1"/>
                </a:solidFill>
              </a:rPr>
              <a:t>DUE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61F2EE-DCFB-403C-90C4-795A8E62D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105025"/>
            <a:ext cx="971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AUG 19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17423D-C761-4C64-BFE7-2596C07C6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1762125"/>
            <a:ext cx="1828800" cy="8001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5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0FAE64-9E0A-468A-9764-F21FE73EF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1885950"/>
            <a:ext cx="1447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100FF"/>
                </a:solidFill>
              </a:defRPr>
            </a:pPr>
            <a:r>
              <a:rPr sz="900" b="1">
                <a:solidFill>
                  <a:srgbClr val="A100FF"/>
                </a:solidFill>
              </a:rPr>
              <a:t>SUCCESS SIGNAL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28D1A54-D09C-43E9-ABAF-3556CAF40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1145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E293B"/>
                </a:solidFill>
              </a:defRPr>
            </a:pPr>
            <a:r>
              <a:rPr sz="1125" b="1">
                <a:solidFill>
                  <a:srgbClr val="1E293B"/>
                </a:solidFill>
              </a:rPr>
              <a:t>3-sec view rate ≥30%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FB6377-0641-495E-A18C-F8BA2B11B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762250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688291D-2ADA-4002-BFE7-E44DFA139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3847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6196B4-9874-48D3-9E3D-692F7DE7B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004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02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82E3994-0EF4-4FAF-B23D-DC950659D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962275"/>
            <a:ext cx="5676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172A"/>
                </a:solidFill>
              </a:defRPr>
            </a:pPr>
            <a:r>
              <a:rPr sz="1650" b="1">
                <a:solidFill>
                  <a:srgbClr val="0F172A"/>
                </a:solidFill>
              </a:rPr>
              <a:t>Extend the highest-saving carousel into a four-topic series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6188E66-0825-48ED-82EC-D4B1A95BF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59092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4748B"/>
                </a:solidFill>
              </a:defRPr>
            </a:pPr>
            <a:r>
              <a:rPr sz="1050" b="1">
                <a:solidFill>
                  <a:srgbClr val="64748B"/>
                </a:solidFill>
              </a:rPr>
              <a:t>OWNER  Strategist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622E1E3-EE53-41C9-B6F9-ADBC82629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962275"/>
            <a:ext cx="1352550" cy="8001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F17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3F109D2-22F5-474C-9499-5F8441DAA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08610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BD5E1"/>
                </a:solidFill>
              </a:defRPr>
            </a:pPr>
            <a:r>
              <a:rPr sz="900" b="1">
                <a:solidFill>
                  <a:srgbClr val="CBD5E1"/>
                </a:solidFill>
              </a:rPr>
              <a:t>DUE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36A7D71-4265-4457-9BD8-F4281A4AE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305175"/>
            <a:ext cx="971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AUG 14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FC3AD65-8B46-44D7-8642-78439434C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962275"/>
            <a:ext cx="1828800" cy="8001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5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3FA0F3C-A8C3-49AE-AB27-673C5AE06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086100"/>
            <a:ext cx="1447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100FF"/>
                </a:solidFill>
              </a:defRPr>
            </a:pPr>
            <a:r>
              <a:rPr sz="900" b="1">
                <a:solidFill>
                  <a:srgbClr val="A100FF"/>
                </a:solidFill>
              </a:rPr>
              <a:t>SUCCESS SIGNAL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0331F25-C351-49CE-8BB5-325E3AFFF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31470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E293B"/>
                </a:solidFill>
              </a:defRPr>
            </a:pPr>
            <a:r>
              <a:rPr sz="1125" b="1">
                <a:solidFill>
                  <a:srgbClr val="1E293B"/>
                </a:solidFill>
              </a:rPr>
              <a:t>≥10 saves per 1K reach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B4CC13D-5434-4AF7-9238-DBA049642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962400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18C4F61-E73D-4007-A956-D5EA9EAFA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386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E28A65B-86A0-4F90-BB4A-CA99AC178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005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03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56D5AB4-AC5F-4961-A05F-A03653570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162425"/>
            <a:ext cx="56769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F172A"/>
                </a:solidFill>
              </a:defRPr>
            </a:pPr>
            <a:r>
              <a:rPr sz="1650" b="1">
                <a:solidFill>
                  <a:srgbClr val="0F172A"/>
                </a:solidFill>
              </a:rPr>
              <a:t>Refresh appointment CTAs and the UTM map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D157A4B-5BDF-4DC7-BB40-912B4F8EA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791075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4748B"/>
                </a:solidFill>
              </a:defRPr>
            </a:pPr>
            <a:r>
              <a:rPr sz="1050" b="1">
                <a:solidFill>
                  <a:srgbClr val="64748B"/>
                </a:solidFill>
              </a:rPr>
              <a:t>OWNER  Paid + analytics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1ECD539-5AD4-4C15-A5E5-7E642ED8B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162425"/>
            <a:ext cx="1352550" cy="8001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F17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75E3206-49A9-4F60-B6BC-31125F859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286250"/>
            <a:ext cx="97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CBD5E1"/>
                </a:solidFill>
              </a:defRPr>
            </a:pPr>
            <a:r>
              <a:rPr sz="900" b="1">
                <a:solidFill>
                  <a:srgbClr val="CBD5E1"/>
                </a:solidFill>
              </a:rPr>
              <a:t>DUE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4564661-E65A-45E9-A6C8-EEBAB15BD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505325"/>
            <a:ext cx="971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AUG 08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67E3BB9-E4A1-4E59-81E8-B56C026E6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4162425"/>
            <a:ext cx="1828800" cy="8001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5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CEF0532-A94B-4298-A546-47996A433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286250"/>
            <a:ext cx="1447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A100FF"/>
                </a:solidFill>
              </a:defRPr>
            </a:pPr>
            <a:r>
              <a:rPr sz="900" b="1">
                <a:solidFill>
                  <a:srgbClr val="A100FF"/>
                </a:solidFill>
              </a:rPr>
              <a:t>SUCCESS SIGNAL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BE33F5D-DDEC-4511-BF11-193C61294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4514850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E293B"/>
                </a:solidFill>
              </a:defRPr>
            </a:pPr>
            <a:r>
              <a:rPr sz="1125" b="1">
                <a:solidFill>
                  <a:srgbClr val="1E293B"/>
                </a:solidFill>
              </a:rPr>
              <a:t>100% tagged • no broken links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89FA59C-79EB-4780-A1F1-844CE07D5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162550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B377D54-B430-411F-8C17-80199B22B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43550"/>
            <a:ext cx="10229850" cy="628650"/>
          </a:xfrm>
          <a:prstGeom xmlns:a="http://schemas.openxmlformats.org/drawingml/2006/main" prst="roundRect">
            <a:avLst>
              <a:gd name="adj" fmla="val 21212"/>
            </a:avLst>
          </a:prstGeom>
          <a:solidFill xmlns:a="http://schemas.openxmlformats.org/drawingml/2006/main">
            <a:srgbClr val="FFF6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F7A8CD8-5ECD-46E5-A796-394F88757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667375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CLIENT DECISIONS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7FE4515-1DE1-415A-BFE7-1A66769FC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5648325"/>
            <a:ext cx="8058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E293B"/>
                </a:solidFill>
              </a:defRPr>
            </a:pPr>
            <a:r>
              <a:rPr sz="1200" b="1">
                <a:solidFill>
                  <a:srgbClr val="1E293B"/>
                </a:solidFill>
              </a:rPr>
              <a:t>Approve two 45-minute staff filming slots • confirm the $1,250 paid budget • confirm August offer and landing page.</a:t>
            </a:r>
          </a:p>
        </p:txBody>
      </p:sp>
    </p:spTree>
    <p:extLst>
      <p:ext uri="{BB962C8B-B14F-4D97-AF65-F5344CB8AC3E}">
        <p14:creationId xmlns:p14="http://schemas.microsoft.com/office/powerpoint/2010/main" val="196440764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9B9F79C-07DD-4E42-A2A2-E057048B8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BFBE35F-0633-44DC-B147-55337E256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DEFINITIONS AND LIMITS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C98222-5D8A-448F-A0D9-0C730DF27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Make the numbers harder to misunderstand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07703C-7510-4356-9D48-CD7F97360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Keep full calculation details in the companion workbook.</a:t>
            </a:r>
          </a:p>
        </p:txBody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4c317261124f5b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F149CF-8D6D-46C8-9EC9-7D5961300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BA47D2-09A4-439F-8B30-B28362DEA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A9DEA3-4630-4AC0-8945-0AC1C2146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6AE44B-4ABF-4333-8682-A306B5510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13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BF2092-1425-484F-BA53-FB3349F98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43075"/>
            <a:ext cx="45339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ORGANIC REACH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47A352-5DBC-4BC1-B937-D6E219046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19300"/>
            <a:ext cx="45339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Estimated unique accounts shown unpaid content. Platform methods can differ.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D60A12-B010-4E01-BB37-E97EB6649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33650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BDB556-F5A7-4D06-A36E-AA54C30A3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47950"/>
            <a:ext cx="45339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PROFILE VISITS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11FD6C-0F76-47E0-BE26-6002DCE9E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24175"/>
            <a:ext cx="45339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Visits reported by the platform; may not represent unique people.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FC514F-D394-4496-96D7-BFD453E51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38525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4EC082-E6EE-49E2-B69E-FB4BB4BDF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52825"/>
            <a:ext cx="45339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ENGAGED SESSION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0B4B36-06AE-4282-BDA1-A9DC382DC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29050"/>
            <a:ext cx="45339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A session classified as engaged in the configured analytics setup.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60915B1-2842-4563-99A5-8ADC7CF30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43400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5868EE-8919-472E-9C3E-37D8CF0B9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57700"/>
            <a:ext cx="45339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TRACKED CONTACT ACTION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83A2A1F-B46D-4C11-9E47-3E86EFDB3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33925"/>
            <a:ext cx="45339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Tagged form, call, or booking action attributed to social traffic.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B790B94-E369-4F1E-A079-57332B06D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48275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3139BE1-FED3-4BD8-8B43-2C1996E35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1743075"/>
            <a:ext cx="45339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PAID LEAD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E325DC8-B923-49CD-AE3E-B3D319950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019300"/>
            <a:ext cx="45339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Lead event reported by the ad platform or connected analytics setup.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B2B6BF-B55D-4D96-8FE9-8B66886CA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533650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EFAA13D-50AF-4FD3-AF15-DC5B66692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647950"/>
            <a:ext cx="45339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COST PER LEAD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E21C69B-809C-426A-93C9-E51CBDF2F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924175"/>
            <a:ext cx="45339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Paid spend divided by paid leads. It does not measure lead quality.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DA0E139-1BAE-4A7E-8DEB-A5D95AE38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438525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93150CE-1CBB-46D8-872F-9EF27526E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552825"/>
            <a:ext cx="45339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TRUST PROXY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5DBB041-A6F0-4450-9521-08A02D88C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829050"/>
            <a:ext cx="45339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Observable validation behavior; it is not direct proof of trust.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E714449-7F62-43FB-9AA6-D10A82B95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343400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AD9E9E0-4E8C-4F11-8BA0-8E773AE3F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457700"/>
            <a:ext cx="45339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ATTRIBUTION CONFIDENCE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0FC5068-F278-46C0-9782-F1213966C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4733925"/>
            <a:ext cx="453390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High for direct tagged events; lower for inferred or qualitative signals.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2838AD8-91CE-4391-B856-4943B2E8C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5248275"/>
            <a:ext cx="4533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9A54427-226D-4F7B-B4CC-B9A121668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62600"/>
            <a:ext cx="9867900" cy="609600"/>
          </a:xfrm>
          <a:prstGeom xmlns:a="http://schemas.openxmlformats.org/drawingml/2006/main" prst="roundRect">
            <a:avLst>
              <a:gd name="adj" fmla="val 21875"/>
            </a:avLst>
          </a:prstGeom>
          <a:solidFill xmlns:a="http://schemas.openxmlformats.org/drawingml/2006/main">
            <a:srgbClr val="0F17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48A4537-1E7D-479C-8C65-7E21F3315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686425"/>
            <a:ext cx="14668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ACC15"/>
                </a:solidFill>
              </a:defRPr>
            </a:pPr>
            <a:r>
              <a:rPr sz="975" b="1">
                <a:solidFill>
                  <a:srgbClr val="FACC15"/>
                </a:solidFill>
              </a:rPr>
              <a:t>REPORTING RULE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D4DB8A1-CF56-4FC5-9BCE-01202A667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5676900"/>
            <a:ext cx="7677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State the source, calculation, attribution limit, and decision use for every KPI.</a:t>
            </a:r>
          </a:p>
        </p:txBody>
      </p:sp>
    </p:spTree>
    <p:extLst>
      <p:ext uri="{BB962C8B-B14F-4D97-AF65-F5344CB8AC3E}">
        <p14:creationId xmlns:p14="http://schemas.microsoft.com/office/powerpoint/2010/main" val="149736838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8E04B4D-D376-451C-8A27-5B6B0DE1A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1D54B3-F633-499F-A877-4C43340E8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EXECUTIVE SUMMARY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FA6D43-F1D2-4904-A4EA-31EA4FBB5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The month in one sentence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263222121d4b27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05827C-833A-46D7-AA99-00B717E01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FE932C-0CB0-42C7-8B5D-37EF37223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462F69-2D45-4ACA-AC3A-2F6BEE9F2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62296E-8933-4100-AB63-67DE7C74D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334000-23B7-470E-9872-7D31706C5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38300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E293B"/>
                </a:solidFill>
              </a:defRPr>
            </a:pPr>
            <a:r>
              <a:rPr sz="2025" b="1">
                <a:solidFill>
                  <a:srgbClr val="1E293B"/>
                </a:solidFill>
              </a:rPr>
              <a:t>Organic activity reached more local prospects and kept the practice visibly current. Tracked contact actions remain just below target.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0F27FF-4559-4E90-B3C1-597162563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9850"/>
            <a:ext cx="3181350" cy="179070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FA66589-6F47-4949-B6EC-BA7FF4DE6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09850"/>
            <a:ext cx="76200" cy="1790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D6DBE4-3663-4716-A2F7-D4E823426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38450"/>
            <a:ext cx="2647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4748B"/>
                </a:solidFill>
              </a:defRPr>
            </a:pPr>
            <a:r>
              <a:rPr sz="1050" b="1">
                <a:solidFill>
                  <a:srgbClr val="64748B"/>
                </a:solidFill>
              </a:rPr>
              <a:t>ACTIVE PRESENCE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58517F-BC48-436E-92E7-BD7941B07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143250"/>
            <a:ext cx="26479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0F172A"/>
                </a:solidFill>
              </a:defRPr>
            </a:pPr>
            <a:r>
              <a:rPr sz="3225" b="1">
                <a:solidFill>
                  <a:srgbClr val="0F172A"/>
                </a:solidFill>
              </a:rPr>
              <a:t>20 / 20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F0E60A-5798-4464-BB59-8A29763FA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743325"/>
            <a:ext cx="2647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planned organic posts published</a:t>
            </a:r>
          </a:p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100% on time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513134-0A90-490A-AF04-E367F197C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609850"/>
            <a:ext cx="3181350" cy="179070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21792B-9F7C-49AA-B9A2-73F20C4E4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609850"/>
            <a:ext cx="76200" cy="1790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8B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EC0355-09E6-41C5-95D6-555E9477E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838450"/>
            <a:ext cx="2647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4748B"/>
                </a:solidFill>
              </a:defRPr>
            </a:pPr>
            <a:r>
              <a:rPr sz="1050" b="1">
                <a:solidFill>
                  <a:srgbClr val="64748B"/>
                </a:solidFill>
              </a:rPr>
              <a:t>DISCOVERY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F511E5-AC22-44B9-A4DF-A658EBB35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143250"/>
            <a:ext cx="26479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0F172A"/>
                </a:solidFill>
              </a:defRPr>
            </a:pPr>
            <a:r>
              <a:rPr sz="3225" b="1">
                <a:solidFill>
                  <a:srgbClr val="0F172A"/>
                </a:solidFill>
              </a:rPr>
              <a:t>47.6K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65595AC-80CD-4B78-ABA5-9DD3F9926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743325"/>
            <a:ext cx="2647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organic reach • +14% vs June</a:t>
            </a:r>
          </a:p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1,486 profile visits • +13%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77DAC2A-2A81-4FCE-AAA3-9F962003A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609850"/>
            <a:ext cx="3181350" cy="179070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BA0FC02-ED76-45FD-A9F4-BE12EE9C5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609850"/>
            <a:ext cx="76200" cy="1790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8FBDDC9-4909-427F-8F55-4A290B1BB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838450"/>
            <a:ext cx="2647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4748B"/>
                </a:solidFill>
              </a:defRPr>
            </a:pPr>
            <a:r>
              <a:rPr sz="1050" b="1">
                <a:solidFill>
                  <a:srgbClr val="64748B"/>
                </a:solidFill>
              </a:rPr>
              <a:t>CONSIDERATION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F3A25B-5788-488A-992F-3A10BB7AD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43250"/>
            <a:ext cx="26479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0F172A"/>
                </a:solidFill>
              </a:defRPr>
            </a:pPr>
            <a:r>
              <a:rPr sz="3225" b="1">
                <a:solidFill>
                  <a:srgbClr val="0F172A"/>
                </a:solidFill>
              </a:rPr>
              <a:t>356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2A2464-941B-4A3F-977A-83161DDC2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743325"/>
            <a:ext cx="2647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engaged site sessions • +12%</a:t>
            </a:r>
          </a:p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14 tracked contact actions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7A975E-F7CB-41E7-ACA8-55A75602F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772025"/>
            <a:ext cx="1022985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5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936C5D2-66FE-4801-B4CC-678D65FA0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991100"/>
            <a:ext cx="2000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DECISION FOR AUGUST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5E8029A-01AA-4A2D-BEA1-2F551B32D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286375"/>
            <a:ext cx="9391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F172A"/>
                </a:solidFill>
              </a:defRPr>
            </a:pPr>
            <a:r>
              <a:rPr sz="1725" b="1">
                <a:solidFill>
                  <a:srgbClr val="0F172A"/>
                </a:solidFill>
              </a:rPr>
              <a:t>Approve a three-post patient education video pilot and keep paid reporting separate from organic performance.</a:t>
            </a:r>
          </a:p>
        </p:txBody>
      </p:sp>
    </p:spTree>
    <p:extLst>
      <p:ext uri="{BB962C8B-B14F-4D97-AF65-F5344CB8AC3E}">
        <p14:creationId xmlns:p14="http://schemas.microsoft.com/office/powerpoint/2010/main" val="160146371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859B097-EF04-4058-9E3F-848A15F42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3DEB556-D307-406F-B253-B6F1BE095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OBJECTIVE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987B89-0A76-4D8F-94C8-8C44848FE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Start with the job social is meant to do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BEF391-F543-40B0-AAB9-C73D1984C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Choose the objective before choosing the metrics.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3860c8d7504c8c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9AA8FB-59E3-4EC7-809E-0ECCD3B13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102617-0717-44E8-9CE4-D7432E7A0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497271-9496-4523-9937-045E0A1B5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B348D1-1F25-4CA5-953D-17359974D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997F05-8F83-441A-BD88-4141B67D9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975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6F4FC8-7144-4FEE-A147-A27E9CC9D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4310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EF60B9-8036-4EA0-AC3F-08869A73F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819275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4748B"/>
                </a:solidFill>
              </a:defRPr>
            </a:pPr>
            <a:r>
              <a:rPr sz="1125" b="1">
                <a:solidFill>
                  <a:srgbClr val="64748B"/>
                </a:solidFill>
              </a:rPr>
              <a:t>ACTIVE PRESENCE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9C46B2-4744-49D7-9A9E-D0D673AFD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095500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E293B"/>
                </a:solidFill>
              </a:defRPr>
            </a:pPr>
            <a:r>
              <a:rPr sz="1650" b="1">
                <a:solidFill>
                  <a:srgbClr val="1E293B"/>
                </a:solidFill>
              </a:rPr>
              <a:t>Show prospects the practice is current, responsive, and useful.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C9DA25-AF1B-4369-8659-B9CE56006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676525"/>
            <a:ext cx="9467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B50B5B-DEBF-40DC-8E90-228C76033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0987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2870E9-EC2E-404C-8832-7A06BDB47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43225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524055-D1B6-4C15-99F9-977C97F77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8194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4748B"/>
                </a:solidFill>
              </a:defRPr>
            </a:pPr>
            <a:r>
              <a:rPr sz="1125" b="1">
                <a:solidFill>
                  <a:srgbClr val="64748B"/>
                </a:solidFill>
              </a:rPr>
              <a:t>DISCOVERY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38B6C94-ACA5-4B22-91BE-A735E3DB9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095625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E293B"/>
                </a:solidFill>
              </a:defRPr>
            </a:pPr>
            <a:r>
              <a:rPr sz="1650" b="1">
                <a:solidFill>
                  <a:srgbClr val="1E293B"/>
                </a:solidFill>
              </a:rPr>
              <a:t>Reach relevant local people beyond the existing follower base.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17EFEC4-2A16-46D7-B07E-5874D5E7B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676650"/>
            <a:ext cx="9467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590FA3-F39D-4F24-A594-F0DB6587A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10000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F64631F-CE3E-48E1-8680-67382017E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433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03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13911B-A88B-49B3-9ADF-2B11AD24E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819525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4748B"/>
                </a:solidFill>
              </a:defRPr>
            </a:pPr>
            <a:r>
              <a:rPr sz="1125" b="1">
                <a:solidFill>
                  <a:srgbClr val="64748B"/>
                </a:solidFill>
              </a:rPr>
              <a:t>CONSIDERATION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4EB8C4-6C6D-4B29-93CA-13A54C9A9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095750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E293B"/>
                </a:solidFill>
              </a:defRPr>
            </a:pPr>
            <a:r>
              <a:rPr sz="1650" b="1">
                <a:solidFill>
                  <a:srgbClr val="1E293B"/>
                </a:solidFill>
              </a:rPr>
              <a:t>Prompt profile visits, useful questions, site sessions, and appointment-page views.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B1A3EAA-8E34-4B9A-BBA1-E73E31B75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676775"/>
            <a:ext cx="9467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3EAD34C-88A2-40D9-A192-BBA2374E4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101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79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12AD35F-B69B-4651-80FC-6A1A67B31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943475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04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5724355-8E92-4914-A730-328E75222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81965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4748B"/>
                </a:solidFill>
              </a:defRPr>
            </a:pPr>
            <a:r>
              <a:rPr sz="1125" b="1">
                <a:solidFill>
                  <a:srgbClr val="64748B"/>
                </a:solidFill>
              </a:rPr>
              <a:t>ACQUISITION • PAID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60CE7AB-A972-41E6-A6D4-778545744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5095875"/>
            <a:ext cx="8382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E293B"/>
                </a:solidFill>
              </a:defRPr>
            </a:pPr>
            <a:r>
              <a:rPr sz="1650" b="1">
                <a:solidFill>
                  <a:srgbClr val="1E293B"/>
                </a:solidFill>
              </a:rPr>
              <a:t>Use paid distribution when reach and lead volume need to be predictable.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9E20752-43BB-4009-B7AB-C4D8126FC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1714500"/>
            <a:ext cx="1028700" cy="40386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F17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316AA48-57E1-47D2-B0FD-50CE753FD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2409825"/>
            <a:ext cx="95250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GOAL</a:t>
            </a:r>
          </a:p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↓</a:t>
            </a:r>
          </a:p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SIGNAL</a:t>
            </a:r>
          </a:p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↓</a:t>
            </a:r>
          </a:p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DECISION</a:t>
            </a:r>
          </a:p>
        </p:txBody>
      </p:sp>
    </p:spTree>
    <p:extLst>
      <p:ext uri="{BB962C8B-B14F-4D97-AF65-F5344CB8AC3E}">
        <p14:creationId xmlns:p14="http://schemas.microsoft.com/office/powerpoint/2010/main" val="58397496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8C8E2C2-452F-47CA-9356-351056F4E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14BD7F-F0C4-4891-895D-548FBE848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SERVICE HEALTH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9CB3EC-47F8-4C26-8CE8-BE5A5A0E8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What the team delivered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31EDC2-AAD1-4DD0-AA09-3747FC0E0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Separate delivery quality from audience and business outcomes.</a:t>
            </a:r>
          </a:p>
        </p:txBody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078306147c4885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F914CA-7B84-41BB-BD4D-AE83B05D8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B02069-1166-4154-8CAB-B224B3BDA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B42880-E820-4135-8E1C-8C0FE0FAD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7CC4AF-F8F4-4E73-AE6B-9B8800540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04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F79CF9-0FD2-4B77-8C0B-98137E6DB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5260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WORKSTREAM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E70415-3388-4E07-97FB-23584982E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752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PLAN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F1F682D-D177-490E-8C1F-76EEF3029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175260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DELIVERED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FFFF5A-EB4D-4C74-AB74-C59FFDE9A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1752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STATUS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69C1EB5-68BE-497A-8C32-7B59740DF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38350"/>
            <a:ext cx="102298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5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8D29EB9-2A82-45F4-9448-0B4C5FA8F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4790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F172A"/>
                </a:solidFill>
              </a:defRPr>
            </a:pPr>
            <a:r>
              <a:rPr sz="1425" b="1">
                <a:solidFill>
                  <a:srgbClr val="0F172A"/>
                </a:solidFill>
              </a:rPr>
              <a:t>Organic publishing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AF580F-0C33-4191-9F42-F4DD15F22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2669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 planned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20CA21-E86C-4255-8FFF-3D606A61A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2669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E293B"/>
                </a:solidFill>
              </a:defRPr>
            </a:pPr>
            <a:r>
              <a:rPr sz="1200" b="0">
                <a:solidFill>
                  <a:srgbClr val="1E293B"/>
                </a:solidFill>
              </a:rPr>
              <a:t>20 delivered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955289-CE9C-4734-8F12-D533B6C2E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209800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A836757-5853-4991-AADE-5010FF60A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25742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5803D"/>
                </a:solidFill>
              </a:defRPr>
            </a:pPr>
            <a:r>
              <a:rPr sz="1050" b="1">
                <a:solidFill>
                  <a:srgbClr val="15803D"/>
                </a:solidFill>
              </a:rPr>
              <a:t>On track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A088FF-BB10-4915-AE37-C5BABE6DF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14625"/>
            <a:ext cx="10229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3ABAD88-3E20-4B43-86A1-6CB7EF248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62275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F172A"/>
                </a:solidFill>
              </a:defRPr>
            </a:pPr>
            <a:r>
              <a:rPr sz="1425" b="1">
                <a:solidFill>
                  <a:srgbClr val="0F172A"/>
                </a:solidFill>
              </a:rPr>
              <a:t>Publishing schedule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AA00991-F985-403F-AA22-C0AA8B3C0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981325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≥95% on time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4A71AD-29AB-413D-B06D-620D44354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9813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E293B"/>
                </a:solidFill>
              </a:defRPr>
            </a:pPr>
            <a:r>
              <a:rPr sz="1200" b="0">
                <a:solidFill>
                  <a:srgbClr val="1E293B"/>
                </a:solidFill>
              </a:rPr>
              <a:t>100% on time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6DD462F-0CCE-48E1-A54D-385D60D56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924175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17EC4D-DA32-410F-90EF-A4D239CF4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9718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5803D"/>
                </a:solidFill>
              </a:defRPr>
            </a:pPr>
            <a:r>
              <a:rPr sz="1050" b="1">
                <a:solidFill>
                  <a:srgbClr val="15803D"/>
                </a:solidFill>
              </a:rPr>
              <a:t>On track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88ADD7-9BAF-4D5F-85F5-CB438284C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29000"/>
            <a:ext cx="10229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AC2E333-C9A1-498A-843B-E0C2ECD39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766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F172A"/>
                </a:solidFill>
              </a:defRPr>
            </a:pPr>
            <a:r>
              <a:rPr sz="1425" b="1">
                <a:solidFill>
                  <a:srgbClr val="0F172A"/>
                </a:solidFill>
              </a:rPr>
              <a:t>Community responses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0A86240-2348-474B-B41D-BA6BBF5A7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69570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25 required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23F3A4B-5FE0-474B-99AF-2DF512C9B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6957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E293B"/>
                </a:solidFill>
              </a:defRPr>
            </a:pPr>
            <a:r>
              <a:rPr sz="1200" b="0">
                <a:solidFill>
                  <a:srgbClr val="1E293B"/>
                </a:solidFill>
              </a:rPr>
              <a:t>24 resolved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51C31D1-EA62-43C8-A28F-93C47D129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3638550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EF3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B84C676-7ED5-42C3-B078-AB4604A9D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368617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B45309"/>
                </a:solidFill>
              </a:defRPr>
            </a:pPr>
            <a:r>
              <a:rPr sz="1050" b="1">
                <a:solidFill>
                  <a:srgbClr val="B45309"/>
                </a:solidFill>
              </a:rPr>
              <a:t>Watch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B9AA93A-2F40-4848-AC5F-E1765D028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43375"/>
            <a:ext cx="10229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69E3CD6-EB62-4438-8452-539ADFE45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91025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F172A"/>
                </a:solidFill>
              </a:defRPr>
            </a:pPr>
            <a:r>
              <a:rPr sz="1425" b="1">
                <a:solidFill>
                  <a:srgbClr val="0F172A"/>
                </a:solidFill>
              </a:rPr>
              <a:t>Paid campaign monitoring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5914C81-5331-47F2-A907-B3004EEDE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410075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 active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B224CFE-0F28-4DDA-B0C2-195DCFEEB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41007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E293B"/>
                </a:solidFill>
              </a:defRPr>
            </a:pPr>
            <a:r>
              <a:rPr sz="1200" b="0">
                <a:solidFill>
                  <a:srgbClr val="1E293B"/>
                </a:solidFill>
              </a:rPr>
              <a:t>2 reviewed weekly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A5CAA9A-578F-49B9-88EB-15AA26A9E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4352925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35B8F73-AC8C-4EEF-89F0-432C67B6B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440055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5803D"/>
                </a:solidFill>
              </a:defRPr>
            </a:pPr>
            <a:r>
              <a:rPr sz="1050" b="1">
                <a:solidFill>
                  <a:srgbClr val="15803D"/>
                </a:solidFill>
              </a:rPr>
              <a:t>On track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86DB3AE-5948-4701-868A-B66DDBBAD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57750"/>
            <a:ext cx="10229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F0FDBC8-74BA-41E3-9577-73447BC0D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0540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F172A"/>
                </a:solidFill>
              </a:defRPr>
            </a:pPr>
            <a:r>
              <a:rPr sz="1425" b="1">
                <a:solidFill>
                  <a:srgbClr val="0F172A"/>
                </a:solidFill>
              </a:rPr>
              <a:t>Tracking hygiene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4A4578F-0732-4F92-BCB7-C38662AF2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51244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All campaign links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1884571-AF9F-45A4-964A-A8A3144E7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51244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E293B"/>
                </a:solidFill>
              </a:defRPr>
            </a:pPr>
            <a:r>
              <a:rPr sz="1200" b="0">
                <a:solidFill>
                  <a:srgbClr val="1E293B"/>
                </a:solidFill>
              </a:rPr>
              <a:t>100% UTM tagged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C771028-4CD0-4F16-A8E4-A0AAEB716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5067300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B0D992D-A7CA-422D-B716-DAD157007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511492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5803D"/>
                </a:solidFill>
              </a:defRPr>
            </a:pPr>
            <a:r>
              <a:rPr sz="1050" b="1">
                <a:solidFill>
                  <a:srgbClr val="15803D"/>
                </a:solidFill>
              </a:rPr>
              <a:t>On track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9FF78EC-B14F-4644-A2D2-E9372A41B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72125"/>
            <a:ext cx="102298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469F3D4-7538-40D6-A3CC-3B6D60136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29300"/>
            <a:ext cx="1022985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FFF6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3C17D32-E314-42FD-95BF-3644257B1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915025"/>
            <a:ext cx="9886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475569"/>
                </a:solidFill>
              </a:defRPr>
            </a:pPr>
            <a:r>
              <a:rPr sz="1125" b="1">
                <a:solidFill>
                  <a:srgbClr val="475569"/>
                </a:solidFill>
              </a:rPr>
              <a:t>Delivery metrics answer “Did we do the work well?” They do not prove market impact on their own.</a:t>
            </a:r>
          </a:p>
        </p:txBody>
      </p:sp>
    </p:spTree>
    <p:extLst>
      <p:ext uri="{BB962C8B-B14F-4D97-AF65-F5344CB8AC3E}">
        <p14:creationId xmlns:p14="http://schemas.microsoft.com/office/powerpoint/2010/main" val="68628369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0DDE38D-FE1A-48AB-BA1F-E98CAB4D5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32B2B7-18AF-435A-9B48-CCA60CFD5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KPI SCORECARD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73E5FF5-C468-4571-AA88-2C64A7646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Performance against the agreed objective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85BF3B-4E01-4E0A-9326-75B649922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Organic and paid are scored separately.</a:t>
            </a:r>
          </a:p>
        </p:txBody>
      </p:sp>
      <p:pic>
        <p:nvPicPr>
          <p:cNvPr id="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b51ecc68bd4ff5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2E3A2B-1343-48C6-BBA6-D4D681D7B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2C4A98-700E-4DFB-845E-56244E0FD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39872F-E914-458C-84C9-2D8B422A8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B7A600-99C1-4D3E-BC21-DF41550C4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05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20D09E-4DBB-4153-8450-359F1CFD5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76400"/>
            <a:ext cx="7124700" cy="428625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F17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9A56E6-419F-4B1D-9BB7-5C55CEFFF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790700"/>
            <a:ext cx="628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ORGANIC • PRESENCE, DISCOVERY, CONSIDERATION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61813A-C4DE-4DCC-A058-1DBD7B52A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669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METRIC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B23C16-3DB1-4306-AF6D-05E20C180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266950"/>
            <a:ext cx="114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CURRENT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1C6D5C-7006-4987-A61C-56D5CE8FD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266950"/>
            <a:ext cx="95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TARGET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AAE573-AA1D-4D25-97F4-B3A50B672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19375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Posts published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A8A0CB3-1D99-40E3-A1D8-EC1AFAD70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2600325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2A"/>
                </a:solidFill>
              </a:defRPr>
            </a:pPr>
            <a:r>
              <a:rPr sz="1500" b="1">
                <a:solidFill>
                  <a:srgbClr val="0F172A"/>
                </a:solidFill>
              </a:rPr>
              <a:t>20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25704F-DBF7-4735-9669-F061F5012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619375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20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B12BE9F-A98F-4B80-AB8B-A59CC165B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571750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E9DB2E2-9F67-4A08-8781-ACA77D806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61937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5803D"/>
                </a:solidFill>
              </a:defRPr>
            </a:pPr>
            <a:r>
              <a:rPr sz="1050" b="1">
                <a:solidFill>
                  <a:srgbClr val="15803D"/>
                </a:solidFill>
              </a:rPr>
              <a:t>On track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EBB9D9-B747-4DD6-BDF5-5B15CAC10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90850"/>
            <a:ext cx="6743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332E291-F3D7-4B2F-940E-48CE9B4CB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90875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Organic reach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B21ADD-F537-496E-9D08-5322D7EAB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171825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2A"/>
                </a:solidFill>
              </a:defRPr>
            </a:pPr>
            <a:r>
              <a:rPr sz="1500" b="1">
                <a:solidFill>
                  <a:srgbClr val="0F172A"/>
                </a:solidFill>
              </a:rPr>
              <a:t>47,600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0F5DC55-8DF5-40E2-96FE-BE19E6BD5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190875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45,000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B88997-01E5-45D5-8D27-4A5BD9CCF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143250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FF4E780-00DD-4C3A-BDE3-CCD347131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19087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5803D"/>
                </a:solidFill>
              </a:defRPr>
            </a:pPr>
            <a:r>
              <a:rPr sz="1050" b="1">
                <a:solidFill>
                  <a:srgbClr val="15803D"/>
                </a:solidFill>
              </a:rPr>
              <a:t>On track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29FB562-0925-43AF-9E28-078EB0209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62350"/>
            <a:ext cx="6743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B691411-557C-4EFC-9E3E-7E1989B82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62375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Profile visits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CB293CD-05DA-4E48-A242-A6879A632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743325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2A"/>
                </a:solidFill>
              </a:defRPr>
            </a:pPr>
            <a:r>
              <a:rPr sz="1500" b="1">
                <a:solidFill>
                  <a:srgbClr val="0F172A"/>
                </a:solidFill>
              </a:rPr>
              <a:t>1,486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17C2BE6-37EE-4B91-AA12-E3F2A4DA4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762375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1,400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C2A1F89-06DE-4A9C-BCAB-EB3E169B7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714750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995097F-D20C-4D59-8AC3-128A37FB1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76237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5803D"/>
                </a:solidFill>
              </a:defRPr>
            </a:pPr>
            <a:r>
              <a:rPr sz="1050" b="1">
                <a:solidFill>
                  <a:srgbClr val="15803D"/>
                </a:solidFill>
              </a:rPr>
              <a:t>On track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6B93234-FD53-48AB-B17B-4296C5B88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33850"/>
            <a:ext cx="6743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A80AA64-0C62-4A91-A7FA-DC54B0BB3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33875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0F172A"/>
                </a:solidFill>
              </a:defRPr>
            </a:pPr>
            <a:r>
              <a:rPr sz="1275" b="0">
                <a:solidFill>
                  <a:srgbClr val="0F172A"/>
                </a:solidFill>
              </a:rPr>
              <a:t>Engaged site sessions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584B019-8BDA-4ACE-B58E-BB06192FF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314825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2A"/>
                </a:solidFill>
              </a:defRPr>
            </a:pPr>
            <a:r>
              <a:rPr sz="1500" b="1">
                <a:solidFill>
                  <a:srgbClr val="0F172A"/>
                </a:solidFill>
              </a:rPr>
              <a:t>356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F488F16-9411-48AA-A0A1-A3B82150E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333875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340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69C3C06-73D3-4F82-A73A-27CD397BF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286250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3EFBA33-FD42-44CE-9750-E14D38459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33387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5803D"/>
                </a:solidFill>
              </a:defRPr>
            </a:pPr>
            <a:r>
              <a:rPr sz="1050" b="1">
                <a:solidFill>
                  <a:srgbClr val="15803D"/>
                </a:solidFill>
              </a:rPr>
              <a:t>On track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FA652D0-FBC8-42A9-AFA2-B523ABA67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05350"/>
            <a:ext cx="6743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8AD5293-9DB5-4BEC-8D7E-F666FB23F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05375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Tracked contact actions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B3F6786-31A3-41E1-92C2-DB5C38A78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886325"/>
            <a:ext cx="114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F172A"/>
                </a:solidFill>
              </a:defRPr>
            </a:pPr>
            <a:r>
              <a:rPr sz="1500" b="1">
                <a:solidFill>
                  <a:srgbClr val="0F172A"/>
                </a:solidFill>
              </a:rPr>
              <a:t>14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13A22ED-9BCA-41F0-9650-57B2E33FB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905375"/>
            <a:ext cx="95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15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0C81D5C-6CBC-4C96-887C-869A3D3FC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857750"/>
            <a:ext cx="895350" cy="285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EF3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9463EC2-3DC2-460D-96D9-4EDEDDA05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90537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B45309"/>
                </a:solidFill>
              </a:defRPr>
            </a:pPr>
            <a:r>
              <a:rPr sz="1050" b="1">
                <a:solidFill>
                  <a:srgbClr val="B45309"/>
                </a:solidFill>
              </a:rPr>
              <a:t>Watch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5CA71F3-E2D1-4214-AE14-4C966399D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76850"/>
            <a:ext cx="67437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3032AC9-F4F1-49B1-86E5-200C1CE67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676400"/>
            <a:ext cx="2800350" cy="428625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5BC9AF4-387D-426A-A8D9-F69018E99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790700"/>
            <a:ext cx="238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PAID • ACQUISITION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4F87B41-7C2B-4B05-BCAB-3D4D2E5CC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419350"/>
            <a:ext cx="2266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SPEND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E4D5170-EA4E-462C-96E9-1C9DA4C78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657475"/>
            <a:ext cx="2266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F172A"/>
                </a:solidFill>
              </a:defRPr>
            </a:pPr>
            <a:r>
              <a:rPr sz="2325" b="1">
                <a:solidFill>
                  <a:srgbClr val="0F172A"/>
                </a:solidFill>
              </a:rPr>
              <a:t>$1,250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A9C393FB-0D03-4264-80C2-CDDAC73DD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076575"/>
            <a:ext cx="2266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budget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EBC9E9F1-AB6D-49F6-B676-AD1EE2555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390900"/>
            <a:ext cx="2266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PAID LEADS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D265ABA-83F0-4547-B909-12D301314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629025"/>
            <a:ext cx="2266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F172A"/>
                </a:solidFill>
              </a:defRPr>
            </a:pPr>
            <a:r>
              <a:rPr sz="2325" b="1">
                <a:solidFill>
                  <a:srgbClr val="0F172A"/>
                </a:solidFill>
              </a:rPr>
              <a:t>19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E4D2462-1E20-4DC6-AB07-60B835B02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048125"/>
            <a:ext cx="2266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target 18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111CFBB-D6AD-4F50-903F-EEA1EACEA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362450"/>
            <a:ext cx="2266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COST PER LEAD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E549A04-9A95-4289-811D-2F784F113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600575"/>
            <a:ext cx="2266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F172A"/>
                </a:solidFill>
              </a:defRPr>
            </a:pPr>
            <a:r>
              <a:rPr sz="2325" b="1">
                <a:solidFill>
                  <a:srgbClr val="0F172A"/>
                </a:solidFill>
              </a:rPr>
              <a:t>$65.79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E69DC83-AB68-4C68-A3D7-D646C99A0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5019675"/>
            <a:ext cx="2266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target ≤$70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1162C45-09BF-4AB7-BC47-C46D58D34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5391150"/>
            <a:ext cx="2800350" cy="647700"/>
          </a:xfrm>
          <a:prstGeom xmlns:a="http://schemas.openxmlformats.org/drawingml/2006/main" prst="roundRect">
            <a:avLst>
              <a:gd name="adj" fmla="val 20588"/>
            </a:avLst>
          </a:prstGeom>
          <a:solidFill xmlns:a="http://schemas.openxmlformats.org/drawingml/2006/main">
            <a:srgbClr val="F5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FE61BB84-7D83-405A-B824-B6659ACB8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5524500"/>
            <a:ext cx="2419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6B00B3"/>
                </a:solidFill>
              </a:defRPr>
            </a:pPr>
            <a:r>
              <a:rPr sz="1125" b="1">
                <a:solidFill>
                  <a:srgbClr val="6B00B3"/>
                </a:solidFill>
              </a:rPr>
              <a:t>Platform lead ≠ booked patient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41DAA71-2009-41E0-A92A-5B2E7D600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5762625"/>
            <a:ext cx="2419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75569"/>
                </a:solidFill>
              </a:defRPr>
            </a:pPr>
            <a:r>
              <a:rPr sz="1050" b="0">
                <a:solidFill>
                  <a:srgbClr val="475569"/>
                </a:solidFill>
              </a:rPr>
              <a:t>Verify downstream quality separately.</a:t>
            </a:r>
          </a:p>
        </p:txBody>
      </p:sp>
    </p:spTree>
    <p:extLst>
      <p:ext uri="{BB962C8B-B14F-4D97-AF65-F5344CB8AC3E}">
        <p14:creationId xmlns:p14="http://schemas.microsoft.com/office/powerpoint/2010/main" val="2549659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10C1038-54E3-40FA-AA39-C7DA8C050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BDEDA1-FC0F-4BB1-83C6-F6488D551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DISCOVERY TREND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0B8192-8498-4F84-9F3C-8FAD647FC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Reach grew with consistent publishing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711579-60D6-4516-8A31-05735AC82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Platform-reported reach is useful for trend direction, not a cross-platform census.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d2547404874af8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D3BB86-E199-4DA6-ACE9-1BBE2FFEC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76300C-C0EE-43B6-9FDB-A98D82DED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5159138-BBF8-4D65-95AC-B3D819D03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61EBBC-0CCC-4D67-A3E7-E5A47DF05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06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F8F12F-7D7E-493C-966E-EC9A258CE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43075"/>
            <a:ext cx="6667500" cy="4010025"/>
          </a:xfrm>
          <a:prstGeom xmlns:a="http://schemas.openxmlformats.org/drawingml/2006/main" prst="roundRect">
            <a:avLst>
              <a:gd name="adj" fmla="val 4276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A473E2-5CFF-4E8F-AD38-9DC5136D6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952625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4748B"/>
                </a:solidFill>
              </a:defRPr>
            </a:pPr>
            <a:r>
              <a:rPr sz="1050" b="1">
                <a:solidFill>
                  <a:srgbClr val="64748B"/>
                </a:solidFill>
              </a:rPr>
              <a:t>ORGANIC REACH • 6-MONTH TREND</a:t>
            </a:r>
          </a:p>
        </p:txBody>
      </p:sp>
      <p:graphicFrame>
        <p:nvGraphicFramePr>
          <p:cNvPr id="38" name="Chart"/>
          <p:cNvGraphicFramePr/>
          <p:nvPr/>
        </p:nvGraphicFramePr>
        <p:xfrm>
          <a:off xmlns:a="http://schemas.openxmlformats.org/drawingml/2006/main" x="914400" y="2333625"/>
          <a:ext xmlns:a="http://schemas.openxmlformats.org/drawingml/2006/main" cx="6191250" cy="3048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8957e893b4854d54"/>
          </a:graphicData>
        </a:graphic>
      </p:graphicFrame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6B8C8A-C9FD-4D7B-8A5D-B7C49D2A5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743075"/>
            <a:ext cx="318135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C971FB-D2E4-4A5F-B35F-C8D6C367D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743075"/>
            <a:ext cx="76200" cy="1104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413A93-B9F5-4973-92EF-488AD8FCD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943100"/>
            <a:ext cx="257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F172A"/>
                </a:solidFill>
              </a:defRPr>
            </a:pPr>
            <a:r>
              <a:rPr sz="2325" b="1">
                <a:solidFill>
                  <a:srgbClr val="0F172A"/>
                </a:solidFill>
              </a:rPr>
              <a:t>20 / 20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7A9919-C64E-4200-B22F-F4456D882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390775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planned posts published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2395B8-E7E7-4118-A3D2-A6B39B01B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076575"/>
            <a:ext cx="318135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B0B851-BB08-42DA-B079-0F1658E77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076575"/>
            <a:ext cx="76200" cy="1104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8B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DCBCED3-8ECE-448F-AA60-28A986A9C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276600"/>
            <a:ext cx="257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F172A"/>
                </a:solidFill>
              </a:defRPr>
            </a:pPr>
            <a:r>
              <a:rPr sz="2325" b="1">
                <a:solidFill>
                  <a:srgbClr val="0F172A"/>
                </a:solidFill>
              </a:rPr>
              <a:t>1,486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461FE80-FEA9-4663-902F-C2CD228C9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724275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profile visits • +13%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F7D439-7081-4E6E-87A1-4877E27EB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410075"/>
            <a:ext cx="3181350" cy="110490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495B877-C6B1-4D1F-AF15-2B1E8F019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410075"/>
            <a:ext cx="76200" cy="11049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19F744F-3E85-4B8D-AB10-4F1C098A1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610100"/>
            <a:ext cx="257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F172A"/>
                </a:solidFill>
              </a:defRPr>
            </a:pPr>
            <a:r>
              <a:rPr sz="2325" b="1">
                <a:solidFill>
                  <a:srgbClr val="0F172A"/>
                </a:solidFill>
              </a:rPr>
              <a:t>61%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A2F3CFC-139B-486E-85E0-B8A7D922E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5057775"/>
            <a:ext cx="2571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reach from non-followers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6638C8B-6FA1-4454-9B02-B3CAFC35B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5743575"/>
            <a:ext cx="3181350" cy="295275"/>
          </a:xfrm>
          <a:prstGeom xmlns:a="http://schemas.openxmlformats.org/drawingml/2006/main" prst="roundRect">
            <a:avLst>
              <a:gd name="adj" fmla="val 32258"/>
            </a:avLst>
          </a:prstGeom>
          <a:solidFill xmlns:a="http://schemas.openxmlformats.org/drawingml/2006/main">
            <a:srgbClr val="FFF6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5FAC861-C5F6-47F6-8A70-F18FB7E27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5810250"/>
            <a:ext cx="2838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75569"/>
                </a:solidFill>
              </a:defRPr>
            </a:pPr>
            <a:r>
              <a:rPr sz="1050" b="1">
                <a:solidFill>
                  <a:srgbClr val="475569"/>
                </a:solidFill>
              </a:rPr>
              <a:t>Do not add paid reach to this total.</a:t>
            </a:r>
          </a:p>
        </p:txBody>
      </p:sp>
    </p:spTree>
    <p:extLst>
      <p:ext uri="{BB962C8B-B14F-4D97-AF65-F5344CB8AC3E}">
        <p14:creationId xmlns:p14="http://schemas.microsoft.com/office/powerpoint/2010/main" val="12819875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6BC10C6-AB50-4030-95AC-575EA391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DAE9BB-BD56-463A-816E-9E3B8B550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WEBSITE CONSIDERATION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49FFC1-7795-4D58-A1E8-D33F38268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From social attention to observable action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C08CD9-0195-4229-BCAB-B8F73C0E3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This is a directional journey, not a closed-loop attribution model.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f39105d97d4204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E909EE-6668-4D57-8477-72D6CDD4E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4DDB2B-C33C-472E-82F9-D2A8E9200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50021F-2439-453C-86B8-93B76B2A8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31E7A6-F44D-407C-9432-89401EF10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07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92F554-D320-4155-B6B7-8B7246074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752600"/>
            <a:ext cx="10229850" cy="6667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5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59D126-47CD-41DB-BB29-21A979FEB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88595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F172A"/>
                </a:solidFill>
              </a:defRPr>
            </a:pPr>
            <a:r>
              <a:rPr sz="2175" b="1">
                <a:solidFill>
                  <a:srgbClr val="0F172A"/>
                </a:solidFill>
              </a:rPr>
              <a:t>1,486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F4EBE31-D91F-4511-A3CA-B51494218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905000"/>
            <a:ext cx="6229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475569"/>
                </a:solidFill>
              </a:defRPr>
            </a:pPr>
            <a:r>
              <a:rPr sz="1125" b="1">
                <a:solidFill>
                  <a:srgbClr val="475569"/>
                </a:solidFill>
              </a:rPr>
              <a:t>PROFILE VISITS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ED16EE-1ED8-47F0-88BD-3C8E056DD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924050"/>
            <a:ext cx="1000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Platform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6CA7EC-72E5-4C00-92C1-DBA8D8EE5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90800"/>
            <a:ext cx="7524750" cy="6667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E9F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90238E-0B65-4470-B5E9-36EE2D95B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72415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F172A"/>
                </a:solidFill>
              </a:defRPr>
            </a:pPr>
            <a:r>
              <a:rPr sz="2175" b="1">
                <a:solidFill>
                  <a:srgbClr val="0F172A"/>
                </a:solidFill>
              </a:rPr>
              <a:t>356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986EC1-48C1-4E45-B807-7B72652B8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743200"/>
            <a:ext cx="3524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475569"/>
                </a:solidFill>
              </a:defRPr>
            </a:pPr>
            <a:r>
              <a:rPr sz="1125" b="1">
                <a:solidFill>
                  <a:srgbClr val="475569"/>
                </a:solidFill>
              </a:rPr>
              <a:t>ENGAGED SITE SESSIONS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125860-E99C-4493-996B-8B9E56299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762250"/>
            <a:ext cx="1000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Analytics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1FC92A2-EBC5-46FC-B82D-BA5CDB175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29000"/>
            <a:ext cx="5334000" cy="6667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6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7823DD-5D71-4BFA-9494-563B60BA5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56235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F172A"/>
                </a:solidFill>
              </a:defRPr>
            </a:pPr>
            <a:r>
              <a:rPr sz="2175" b="1">
                <a:solidFill>
                  <a:srgbClr val="0F172A"/>
                </a:solidFill>
              </a:rPr>
              <a:t>64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08F42CB-D65E-4F86-9B9C-9557CA7FD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8140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475569"/>
                </a:solidFill>
              </a:defRPr>
            </a:pPr>
            <a:r>
              <a:rPr sz="1125" b="1">
                <a:solidFill>
                  <a:srgbClr val="475569"/>
                </a:solidFill>
              </a:rPr>
              <a:t>APPOINTMENT-PAGE VIEWS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80BFBD3-8E5D-417B-B18B-230D00BE7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600450"/>
            <a:ext cx="1000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Analytics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28A3C3E-9AE6-4A4B-9941-0A34BA427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67200"/>
            <a:ext cx="4572000" cy="6667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F17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87B56FB-E05A-47ED-A09D-DDBF34E05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400550"/>
            <a:ext cx="1619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95D814E-4454-471C-B65F-958AE9295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419600"/>
            <a:ext cx="200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TRACKED CONTACT ACTIONS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A6CA938-FA3A-4E74-9E23-AE35F458F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4352925"/>
            <a:ext cx="3448050" cy="154305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4F0D426-0476-4BE9-8494-92F55B4D3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581525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ATTRIBUTION LIMITS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1C27484-CE0C-4BB3-AF3D-5CF71BF34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4895850"/>
            <a:ext cx="28956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Cross-device behavior, privacy settings, untagged shares, calls, and later direct visits can break the path.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AE5850A-4F3A-42B8-9D85-B32D86B9E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5610225"/>
            <a:ext cx="2895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E293B"/>
                </a:solidFill>
              </a:defRPr>
            </a:pPr>
            <a:r>
              <a:rPr sz="1125" b="1">
                <a:solidFill>
                  <a:srgbClr val="1E293B"/>
                </a:solidFill>
              </a:rPr>
              <a:t>Use trends. Do not claim causal proof.</a:t>
            </a:r>
          </a:p>
        </p:txBody>
      </p:sp>
    </p:spTree>
    <p:extLst>
      <p:ext uri="{BB962C8B-B14F-4D97-AF65-F5344CB8AC3E}">
        <p14:creationId xmlns:p14="http://schemas.microsoft.com/office/powerpoint/2010/main" val="118698165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B4B8921-139F-4192-B5F9-A91567947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49ECD0-978E-47D9-A66B-430BBE30E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CONTENT LEARNING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B38781-E0C2-4D08-B3FF-A2B6BC02A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Three posts that taught us what to repeat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DC6618-A9E3-4943-90BF-396143C8F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Rank content by the behavior tied to the objective, not likes alone.</a:t>
            </a:r>
          </a:p>
        </p:txBody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dabe26d02f4a1f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D6FA8F-5B1C-43A5-A784-351B2E4B2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CFB3A5-B0AC-47C8-9892-4BE6EEBCD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957C9A-4017-475C-B411-CFEFFE5EE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20E864-066D-4F26-9797-F134D97FD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08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7CFC73-3C43-4A5D-8AE3-F2E057CCE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022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B2BD7D-65C3-4159-B944-64C04FDEB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526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F916D9-A55D-48F8-9CD2-A2E62257A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724025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F172A"/>
                </a:solidFill>
              </a:defRPr>
            </a:pPr>
            <a:r>
              <a:rPr sz="1725" b="1">
                <a:solidFill>
                  <a:srgbClr val="0F172A"/>
                </a:solidFill>
              </a:rPr>
              <a:t>Why gums can bleed when you floss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68C694-F684-490C-9056-BED22C106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066925"/>
            <a:ext cx="581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Instagram carousel • Patient education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FF385B-144E-4EDF-8E75-38DB76DA7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6220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E293B"/>
                </a:solidFill>
              </a:defRPr>
            </a:pPr>
            <a:r>
              <a:rPr sz="1200" b="1">
                <a:solidFill>
                  <a:srgbClr val="1E293B"/>
                </a:solidFill>
              </a:rPr>
              <a:t>8,900 reach   •   142 saves   •   38 link clicks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30CD22-E725-42D4-9D6E-618C3B124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0475" y="1752600"/>
            <a:ext cx="3343275" cy="95250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77C791-7D01-4BCD-B068-03CFEBBAA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1895475"/>
            <a:ext cx="114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LESSON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1F88D75-C34F-401F-BC55-3F781FC3A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52650"/>
            <a:ext cx="2886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Specific, useful education earned the strongest save rate.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A1324D6-A746-4B95-BF45-F3461D5BC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867025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14BC54-9AF5-4E43-84A0-267DE3C9F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62300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D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62447A-B7F4-43DE-AEA2-44D939A4D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147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02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C097D7-C5FB-4923-BDD7-690AC1DA1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86100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F172A"/>
                </a:solidFill>
              </a:defRPr>
            </a:pPr>
            <a:r>
              <a:rPr sz="1725" b="1">
                <a:solidFill>
                  <a:srgbClr val="0F172A"/>
                </a:solidFill>
              </a:rPr>
              <a:t>Meet Dr. Brooks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D41EC40-F663-4967-8560-7C5956592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429000"/>
            <a:ext cx="581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Instagram Reel • People and practice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2E0F969-DC4E-4F74-840D-EDE1110EC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724275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E293B"/>
                </a:solidFill>
              </a:defRPr>
            </a:pPr>
            <a:r>
              <a:rPr sz="1200" b="1">
                <a:solidFill>
                  <a:srgbClr val="1E293B"/>
                </a:solidFill>
              </a:rPr>
              <a:t>7,400 reach   •   26% completion   •   94 profile visits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EF456B-DA15-47D8-8294-27AAEA471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0475" y="3114675"/>
            <a:ext cx="3343275" cy="95250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102731-9810-44F9-9F7A-5E2901B0D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3257550"/>
            <a:ext cx="114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LESSON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751946C-1FBA-45DE-9C83-4FC3A60BB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3514725"/>
            <a:ext cx="2886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People content supported buyer validation and profile exploration.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3B5D283-6027-4BD9-BD57-7A1CE0A85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229100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FA02117-1257-4F0A-8456-11B06379C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24375"/>
            <a:ext cx="533400" cy="533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ACC1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7F03A12-46FB-4CCD-914B-7CC217369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67677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03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A58471C-C2CC-4E90-8519-B1D2AF37C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448175"/>
            <a:ext cx="5810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F172A"/>
                </a:solidFill>
              </a:defRPr>
            </a:pPr>
            <a:r>
              <a:rPr sz="1725" b="1">
                <a:solidFill>
                  <a:srgbClr val="0F172A"/>
                </a:solidFill>
              </a:rPr>
              <a:t>Same-day crown: what patients ask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161D3B4-68E3-4F29-9497-A4051710F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791075"/>
            <a:ext cx="581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4748B"/>
                </a:solidFill>
              </a:defRPr>
            </a:pPr>
            <a:r>
              <a:rPr sz="1125" b="0">
                <a:solidFill>
                  <a:srgbClr val="64748B"/>
                </a:solidFill>
              </a:rPr>
              <a:t>Facebook carousel • Service FAQ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6D68032-0D6F-4516-90AC-7F263C188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86350"/>
            <a:ext cx="581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E293B"/>
                </a:solidFill>
              </a:defRPr>
            </a:pPr>
            <a:r>
              <a:rPr sz="1200" b="1">
                <a:solidFill>
                  <a:srgbClr val="1E293B"/>
                </a:solidFill>
              </a:rPr>
              <a:t>5,600 reach   •   87 saves   •   31 link clicks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561DA86-EB58-4725-BBEC-7DF0884E3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0475" y="4476750"/>
            <a:ext cx="3343275" cy="952500"/>
          </a:xfrm>
          <a:prstGeom xmlns:a="http://schemas.openxmlformats.org/drawingml/2006/main" prst="roundRect">
            <a:avLst>
              <a:gd name="adj" fmla="val 16000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B249F2E-E32B-4C01-ACA5-55447F846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4619625"/>
            <a:ext cx="114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LESSON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171EFC0-9628-4D5B-9189-F4304E10A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4876800"/>
            <a:ext cx="28860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Decision-stage questions produced useful downstream behavior.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3794288-E883-42D9-8F20-2EF29DCC6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91175"/>
            <a:ext cx="9429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9A9ADE2-4439-41AD-80D7-60F0483A6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29300"/>
            <a:ext cx="10229850" cy="333375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6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0E0E3E3-36F7-41D1-807E-8D7E2A3E5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895975"/>
            <a:ext cx="9886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75569"/>
                </a:solidFill>
              </a:defRPr>
            </a:pPr>
            <a:r>
              <a:rPr sz="1050" b="1">
                <a:solidFill>
                  <a:srgbClr val="475569"/>
                </a:solidFill>
              </a:rPr>
              <a:t>“Trust” is not measured directly. Profile exploration, saves, questions, and repeat exposure are proxies.</a:t>
            </a:r>
          </a:p>
        </p:txBody>
      </p:sp>
    </p:spTree>
    <p:extLst>
      <p:ext uri="{BB962C8B-B14F-4D97-AF65-F5344CB8AC3E}">
        <p14:creationId xmlns:p14="http://schemas.microsoft.com/office/powerpoint/2010/main" val="40923395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81AA349-1B52-45ED-8631-C2FFC0046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14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100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FD5D1B-697B-445D-85D0-AF16CBE58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COMMUNITY AND REPUTATION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E59B74-F141-40B5-8CEE-3C7D24B03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85800"/>
            <a:ext cx="866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F172A"/>
                </a:solidFill>
              </a:defRPr>
            </a:pPr>
            <a:r>
              <a:rPr sz="3000" b="1">
                <a:solidFill>
                  <a:srgbClr val="0F172A"/>
                </a:solidFill>
              </a:rPr>
              <a:t>Responsiveness is part of the experience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9E4F46-42EB-4CE5-BB75-5E66D1929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09675"/>
            <a:ext cx="904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475569"/>
                </a:solidFill>
              </a:defRPr>
            </a:pPr>
            <a:r>
              <a:rPr sz="1275" b="0">
                <a:solidFill>
                  <a:srgbClr val="475569"/>
                </a:solidFill>
              </a:rPr>
              <a:t>Report the questions and service signals the audience gives you.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115806f99e4a2d"/>
          <a:stretch xmlns:a="http://schemas.openxmlformats.org/drawingml/2006/main"/>
        </p:blipFill>
        <p:spPr>
          <a:xfrm xmlns:a="http://schemas.openxmlformats.org/drawingml/2006/main">
            <a:off x="10401300" y="409575"/>
            <a:ext cx="1066800" cy="2667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AFCB61-71AB-4811-8FB8-92B2FCC94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419850"/>
            <a:ext cx="10744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F66FAD-1E6F-4604-93C9-FB6E1F973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151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FICTIONAL SAMPLE • TEMPLATE DEMONSTRATION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9EBFE4-19BA-4FAE-9A15-47AD023B9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6515100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4748B"/>
                </a:solidFill>
              </a:defRPr>
            </a:pPr>
            <a:r>
              <a:rPr sz="975" b="1">
                <a:solidFill>
                  <a:srgbClr val="64748B"/>
                </a:solidFill>
              </a:rPr>
              <a:t>JULY 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EABEF1-1D57-4C28-9038-319B82C02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65151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A100FF"/>
                </a:solidFill>
              </a:defRPr>
            </a:pPr>
            <a:r>
              <a:rPr sz="975" b="1">
                <a:solidFill>
                  <a:srgbClr val="A100FF"/>
                </a:solidFill>
              </a:rPr>
              <a:t>09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8E9615-7514-462C-A322-33ABED5B8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00225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F172A"/>
                </a:solidFill>
              </a:defRPr>
            </a:pPr>
            <a:r>
              <a:rPr sz="2850" b="1">
                <a:solidFill>
                  <a:srgbClr val="0F172A"/>
                </a:solidFill>
              </a:rPr>
              <a:t>25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BFD834-9729-494A-A2C3-182AF4411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241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response-required interactions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03A894-18CD-459F-88C8-B2858FB91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800225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A100FF"/>
                </a:solidFill>
              </a:defRPr>
            </a:pPr>
            <a:r>
              <a:rPr sz="2850" b="1">
                <a:solidFill>
                  <a:srgbClr val="A100FF"/>
                </a:solidFill>
              </a:rPr>
              <a:t>96%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0DC23E-6E5A-43AF-81DB-250588D1A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3241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resolved within the period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71BDC1-2CFB-4381-923E-6A452DA4B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1800225"/>
            <a:ext cx="209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F172A"/>
                </a:solidFill>
              </a:defRPr>
            </a:pPr>
            <a:r>
              <a:rPr sz="2850" b="1">
                <a:solidFill>
                  <a:srgbClr val="0F172A"/>
                </a:solidFill>
              </a:rPr>
              <a:t>2h 14m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619089-C1BD-4DA5-9C32-1457E33B3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324100"/>
            <a:ext cx="209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475569"/>
                </a:solidFill>
              </a:defRPr>
            </a:pPr>
            <a:r>
              <a:rPr sz="1200" b="0">
                <a:solidFill>
                  <a:srgbClr val="475569"/>
                </a:solidFill>
              </a:rPr>
              <a:t>median response time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F09976-AC8F-4D98-A5E4-EF02AD94A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86100"/>
            <a:ext cx="6648450" cy="2657475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3943D89-9B49-4A2E-9B45-6D9FF1154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324225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RECURRING QUESTIONS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20AAB2-CB95-4A9D-88D5-F3505FFCB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714750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4748B"/>
                </a:solidFill>
              </a:defRPr>
            </a:pPr>
            <a:r>
              <a:rPr sz="1200" b="1">
                <a:solidFill>
                  <a:srgbClr val="64748B"/>
                </a:solidFill>
              </a:rPr>
              <a:t>01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BBA4677-D672-4EAF-9738-0940B9450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686175"/>
            <a:ext cx="2952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Insurance and payment options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8AFB7E-F946-49BA-A93E-2D9D53598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686175"/>
            <a:ext cx="2438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Give the front desk a reusable answer block.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87C6B28-944D-4227-B0A5-97D05BEFD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352925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4748B"/>
                </a:solidFill>
              </a:defRPr>
            </a:pPr>
            <a:r>
              <a:rPr sz="1200" b="1">
                <a:solidFill>
                  <a:srgbClr val="64748B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0B20600-73F8-4C35-B46B-4F2BE88A1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324350"/>
            <a:ext cx="2952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Appointment availability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0CC7F03-F49F-4829-9835-25C960ABF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324350"/>
            <a:ext cx="2438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Clarify the booking path in profile and captions.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10DE57B-B8C0-4C06-A818-90640980C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91100"/>
            <a:ext cx="4000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4748B"/>
                </a:solidFill>
              </a:defRPr>
            </a:pPr>
            <a:r>
              <a:rPr sz="1200" b="1">
                <a:solidFill>
                  <a:srgbClr val="64748B"/>
                </a:solidFill>
              </a:rPr>
              <a:t>03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75447EE-B416-46B8-9989-C88866799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962525"/>
            <a:ext cx="29527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Same-day crown eligibility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12A66F-D2B6-46FA-ABE7-C69E6679E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962525"/>
            <a:ext cx="2438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475569"/>
                </a:solidFill>
              </a:defRPr>
            </a:pPr>
            <a:r>
              <a:rPr sz="1125" b="0">
                <a:solidFill>
                  <a:srgbClr val="475569"/>
                </a:solidFill>
              </a:rPr>
              <a:t>Turn the question into the next FAQ post.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0B20289-8A1F-40BC-9C99-7989D4133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53350" y="1724025"/>
            <a:ext cx="3200400" cy="4019550"/>
          </a:xfrm>
          <a:prstGeom xmlns:a="http://schemas.openxmlformats.org/drawingml/2006/main" prst="roundRect">
            <a:avLst>
              <a:gd name="adj" fmla="val 5357"/>
            </a:avLst>
          </a:prstGeom>
          <a:solidFill xmlns:a="http://schemas.openxmlformats.org/drawingml/2006/main">
            <a:srgbClr val="F5EB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8F9BD0B-655F-40D8-9B94-6F08AB867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00025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A100FF"/>
                </a:solidFill>
              </a:defRPr>
            </a:pPr>
            <a:r>
              <a:rPr sz="1050" b="1">
                <a:solidFill>
                  <a:srgbClr val="A100FF"/>
                </a:solidFill>
              </a:rPr>
              <a:t>MANUAL SENTIMENT TAGS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A97F676-F60C-424C-826F-1A3BF50B0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495550"/>
            <a:ext cx="85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5803D"/>
                </a:solidFill>
              </a:defRPr>
            </a:pPr>
            <a:r>
              <a:rPr sz="1950" b="1">
                <a:solidFill>
                  <a:srgbClr val="15803D"/>
                </a:solidFill>
              </a:rPr>
              <a:t>63%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0FFEAF9-DF09-4D45-A516-7DC263DCB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53365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Positive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7C813F4-1327-4076-8250-F8996FFC9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924175"/>
            <a:ext cx="266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DDCB5CE-1DD5-4211-86FA-EA4F16BB8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181350"/>
            <a:ext cx="85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475569"/>
                </a:solidFill>
              </a:defRPr>
            </a:pPr>
            <a:r>
              <a:rPr sz="1950" b="1">
                <a:solidFill>
                  <a:srgbClr val="475569"/>
                </a:solidFill>
              </a:rPr>
              <a:t>31%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B0678DA-BB62-4E4A-AEF7-F109F4A93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21945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Neutral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4C55718-92EC-4E1A-8282-145243966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609975"/>
            <a:ext cx="266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9EE9375-B391-4552-999A-A24967DC0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867150"/>
            <a:ext cx="85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BE123C"/>
                </a:solidFill>
              </a:defRPr>
            </a:pPr>
            <a:r>
              <a:rPr sz="1950" b="1">
                <a:solidFill>
                  <a:srgbClr val="BE123C"/>
                </a:solidFill>
              </a:rPr>
              <a:t>6%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897BA5B-ED86-499D-9AAD-407EB220B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905250"/>
            <a:ext cx="133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F172A"/>
                </a:solidFill>
              </a:defRPr>
            </a:pPr>
            <a:r>
              <a:rPr sz="1275" b="1">
                <a:solidFill>
                  <a:srgbClr val="0F172A"/>
                </a:solidFill>
              </a:rPr>
              <a:t>Negative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EDCCD87-920D-46DF-8B15-E9A2F1AFD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295775"/>
            <a:ext cx="266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67105FD-625B-4DAD-BC89-B4858AC48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724400"/>
            <a:ext cx="26670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C6AFF81-006B-442C-9738-94B9C6214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867275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E293B"/>
                </a:solidFill>
              </a:defRPr>
            </a:pPr>
            <a:r>
              <a:rPr sz="1125" b="1">
                <a:solidFill>
                  <a:srgbClr val="1E293B"/>
                </a:solidFill>
              </a:rPr>
              <a:t>Directional only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4DE0A3B-0AB4-412B-B84A-82B5F99BB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1244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475569"/>
                </a:solidFill>
              </a:defRPr>
            </a:pPr>
            <a:r>
              <a:rPr sz="1050" b="0">
                <a:solidFill>
                  <a:srgbClr val="475569"/>
                </a:solidFill>
              </a:rPr>
              <a:t>Not an audited sentiment model.</a:t>
            </a:r>
          </a:p>
        </p:txBody>
      </p:sp>
    </p:spTree>
    <p:extLst>
      <p:ext uri="{BB962C8B-B14F-4D97-AF65-F5344CB8AC3E}">
        <p14:creationId xmlns:p14="http://schemas.microsoft.com/office/powerpoint/2010/main" val="12019217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2026-08-06T13:20:44.9890000Z</dcterms:created>
  <dcterms:modified xsi:type="dcterms:W3CDTF">2026-08-06T13:20:44.9890000Z</dcterms:modified>
</coreProperties>
</file>